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343" r:id="rId2"/>
    <p:sldId id="264" r:id="rId3"/>
    <p:sldId id="269" r:id="rId4"/>
    <p:sldId id="270" r:id="rId5"/>
    <p:sldId id="271" r:id="rId6"/>
    <p:sldId id="346" r:id="rId7"/>
    <p:sldId id="347" r:id="rId8"/>
    <p:sldId id="274" r:id="rId9"/>
    <p:sldId id="275" r:id="rId10"/>
    <p:sldId id="279" r:id="rId11"/>
    <p:sldId id="368" r:id="rId12"/>
    <p:sldId id="381" r:id="rId13"/>
    <p:sldId id="276" r:id="rId14"/>
    <p:sldId id="277" r:id="rId15"/>
    <p:sldId id="278" r:id="rId16"/>
    <p:sldId id="382" r:id="rId17"/>
    <p:sldId id="371" r:id="rId18"/>
    <p:sldId id="280" r:id="rId19"/>
    <p:sldId id="361" r:id="rId20"/>
    <p:sldId id="281" r:id="rId21"/>
    <p:sldId id="282" r:id="rId22"/>
    <p:sldId id="283" r:id="rId23"/>
    <p:sldId id="284" r:id="rId24"/>
    <p:sldId id="289" r:id="rId25"/>
    <p:sldId id="293" r:id="rId26"/>
    <p:sldId id="294" r:id="rId27"/>
    <p:sldId id="383" r:id="rId28"/>
    <p:sldId id="295" r:id="rId29"/>
    <p:sldId id="296" r:id="rId30"/>
    <p:sldId id="298" r:id="rId31"/>
    <p:sldId id="299" r:id="rId32"/>
    <p:sldId id="384" r:id="rId33"/>
    <p:sldId id="303" r:id="rId34"/>
    <p:sldId id="385" r:id="rId35"/>
    <p:sldId id="304" r:id="rId36"/>
    <p:sldId id="386" r:id="rId37"/>
    <p:sldId id="306" r:id="rId38"/>
    <p:sldId id="305" r:id="rId39"/>
    <p:sldId id="312" r:id="rId40"/>
    <p:sldId id="311" r:id="rId41"/>
    <p:sldId id="310" r:id="rId42"/>
    <p:sldId id="309" r:id="rId43"/>
    <p:sldId id="308" r:id="rId44"/>
    <p:sldId id="307" r:id="rId45"/>
    <p:sldId id="314" r:id="rId46"/>
    <p:sldId id="315" r:id="rId47"/>
    <p:sldId id="317" r:id="rId48"/>
    <p:sldId id="322" r:id="rId49"/>
    <p:sldId id="325" r:id="rId50"/>
    <p:sldId id="324" r:id="rId51"/>
    <p:sldId id="326" r:id="rId52"/>
    <p:sldId id="327" r:id="rId53"/>
    <p:sldId id="328" r:id="rId54"/>
    <p:sldId id="329" r:id="rId55"/>
    <p:sldId id="330" r:id="rId56"/>
    <p:sldId id="331" r:id="rId57"/>
    <p:sldId id="333" r:id="rId58"/>
    <p:sldId id="332" r:id="rId59"/>
    <p:sldId id="364" r:id="rId60"/>
    <p:sldId id="338" r:id="rId61"/>
    <p:sldId id="339" r:id="rId62"/>
    <p:sldId id="340" r:id="rId63"/>
    <p:sldId id="387" r:id="rId64"/>
    <p:sldId id="390" r:id="rId65"/>
    <p:sldId id="391" r:id="rId66"/>
    <p:sldId id="392" r:id="rId67"/>
    <p:sldId id="395" r:id="rId68"/>
    <p:sldId id="393" r:id="rId69"/>
    <p:sldId id="398" r:id="rId70"/>
    <p:sldId id="397" r:id="rId71"/>
    <p:sldId id="396" r:id="rId72"/>
    <p:sldId id="399" r:id="rId73"/>
    <p:sldId id="360" r:id="rId74"/>
    <p:sldId id="351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9D5"/>
    <a:srgbClr val="455EE0"/>
    <a:srgbClr val="333464"/>
    <a:srgbClr val="996633"/>
    <a:srgbClr val="FFCC66"/>
    <a:srgbClr val="253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813" autoAdjust="0"/>
  </p:normalViewPr>
  <p:slideViewPr>
    <p:cSldViewPr snapToGrid="0">
      <p:cViewPr varScale="1">
        <p:scale>
          <a:sx n="62" d="100"/>
          <a:sy n="62" d="100"/>
        </p:scale>
        <p:origin x="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F80DF-1CAC-43AD-AB54-049AA17819C2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44CD-BC00-4FAB-85D9-688A206DB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55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7C05F-8ED9-40E3-AEC7-AEE60090754A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D73EE-D8F6-473B-B770-57475272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Jaksmata</a:t>
            </a:r>
            <a:r>
              <a:rPr lang="en-US" dirty="0"/>
              <a:t>, http://creativecommons.org/licenses/by-sa/3.0/legalcode, https://en.wikipedia.org/wiki/Framing_(construction)#/media/File:Wood-framed_house.jpg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73EE-D8F6-473B-B770-57475272BA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domain,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73EE-D8F6-473B-B770-57475272BA1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68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domain,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73EE-D8F6-473B-B770-57475272BA1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65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domain,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73EE-D8F6-473B-B770-57475272BA1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3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domain,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73EE-D8F6-473B-B770-57475272BA1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83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domain,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73EE-D8F6-473B-B770-57475272BA1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8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Jaksmata</a:t>
            </a:r>
            <a:r>
              <a:rPr lang="en-US" dirty="0"/>
              <a:t>, http://creativecommons.org/licenses/by-sa/3.0/legalcode, https://en.wikipedia.org/wiki/Framing_(construction)#/media/File:Wood-framed_house.jpg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73EE-D8F6-473B-B770-57475272BA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1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Revelife.com, </a:t>
            </a:r>
            <a:r>
              <a:rPr lang="en-US" dirty="0" err="1"/>
              <a:t>bing</a:t>
            </a:r>
            <a:r>
              <a:rPr lang="en-US" dirty="0"/>
              <a:t> search, screen shot saved in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73EE-D8F6-473B-B770-57475272BA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7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Denitza</a:t>
            </a:r>
            <a:r>
              <a:rPr lang="en-US" baseline="0" dirty="0"/>
              <a:t> </a:t>
            </a:r>
            <a:r>
              <a:rPr lang="en-US" baseline="0" dirty="0" err="1"/>
              <a:t>Tchacarova</a:t>
            </a:r>
            <a:r>
              <a:rPr lang="en-US" baseline="0" dirty="0"/>
              <a:t>, </a:t>
            </a:r>
            <a:r>
              <a:rPr lang="en-US" dirty="0"/>
              <a:t>http://creativecommons.org/licenses/by-sa/2.0/legalcode, https://en.wikipedia.org/wiki/Epidemiology_of_domestic_violence#/media/File:A_Russian_poster_urging_open_your_eyes_-_against_women_being_abused.jpg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73EE-D8F6-473B-B770-57475272BA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72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domain,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73EE-D8F6-473B-B770-57475272BA1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14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domain,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73EE-D8F6-473B-B770-57475272BA1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16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domain,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73EE-D8F6-473B-B770-57475272BA1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6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domain,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73EE-D8F6-473B-B770-57475272BA1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78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domain,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73EE-D8F6-473B-B770-57475272BA1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0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2310" y="0"/>
            <a:ext cx="11507637" cy="56027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7398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2294626"/>
          </a:xfrm>
        </p:spPr>
        <p:txBody>
          <a:bodyPr/>
          <a:lstStyle>
            <a:lvl1pPr algn="l">
              <a:defRPr sz="75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3175"/>
            <a:ext cx="6072995" cy="3641965"/>
          </a:xfrm>
        </p:spPr>
        <p:txBody>
          <a:bodyPr/>
          <a:lstStyle>
            <a:lvl1pPr marL="0" indent="0">
              <a:tabLst/>
              <a:defRPr sz="8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67438" y="2381250"/>
            <a:ext cx="4097337" cy="24574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23" y="4546556"/>
            <a:ext cx="1978814" cy="19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9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2192000" cy="5638800"/>
          </a:xfrm>
        </p:spPr>
        <p:txBody>
          <a:bodyPr/>
          <a:lstStyle>
            <a:lvl1pPr>
              <a:buNone/>
              <a:defRPr baseline="0"/>
            </a:lvl1pPr>
            <a:lvl2pPr marL="0" indent="0" defTabSz="12001500">
              <a:tabLst/>
              <a:defRPr/>
            </a:lvl2pPr>
            <a:lvl3pPr marL="0" indent="0" defTabSz="12001500">
              <a:tabLst/>
              <a:defRPr/>
            </a:lvl3pPr>
            <a:lvl4pPr marL="0" indent="0" defTabSz="12001500">
              <a:tabLst/>
              <a:defRPr/>
            </a:lvl4pPr>
            <a:lvl5pPr marL="0" indent="0" defTabSz="12001500">
              <a:tabLst/>
              <a:defRPr/>
            </a:lvl5pPr>
          </a:lstStyle>
          <a:p>
            <a:pPr lvl="0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1999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ver picture - 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021513" cy="6857999"/>
          </a:xfrm>
        </p:spPr>
        <p:txBody>
          <a:bodyPr/>
          <a:lstStyle>
            <a:lvl1pPr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 after adding text, resize picture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7246938" y="1"/>
            <a:ext cx="4945062" cy="6858000"/>
          </a:xfrm>
        </p:spPr>
        <p:txBody>
          <a:bodyPr/>
          <a:lstStyle>
            <a:lvl1pPr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and format text – then resize</a:t>
            </a:r>
          </a:p>
        </p:txBody>
      </p:sp>
    </p:spTree>
    <p:extLst>
      <p:ext uri="{BB962C8B-B14F-4D97-AF65-F5344CB8AC3E}">
        <p14:creationId xmlns:p14="http://schemas.microsoft.com/office/powerpoint/2010/main" val="159135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3384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9790" y="2197100"/>
            <a:ext cx="11065933" cy="974725"/>
          </a:xfrm>
        </p:spPr>
        <p:txBody>
          <a:bodyPr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9790" y="3409948"/>
            <a:ext cx="8199410" cy="34480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079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18" y="1532811"/>
            <a:ext cx="6349815" cy="1421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9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2771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1323733"/>
            <a:ext cx="12192000" cy="1077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7500"/>
              </a:lnSpc>
            </a:pPr>
            <a:r>
              <a:rPr lang="en-US" sz="10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Contact</a:t>
            </a:r>
            <a:endParaRPr lang="en-US" sz="10000" b="1" dirty="0">
              <a:solidFill>
                <a:srgbClr val="EEC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3175"/>
            <a:ext cx="12192000" cy="733425"/>
          </a:xfrm>
        </p:spPr>
        <p:txBody>
          <a:bodyPr/>
          <a:lstStyle>
            <a:lvl1pPr marL="457200" indent="0">
              <a:tabLst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276600"/>
            <a:ext cx="12192000" cy="2000250"/>
          </a:xfrm>
        </p:spPr>
        <p:txBody>
          <a:bodyPr/>
          <a:lstStyle>
            <a:lvl1pPr marL="457200" indent="0">
              <a:tabLst/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26400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26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791" y="140839"/>
            <a:ext cx="11065933" cy="194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Main point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91" y="2346385"/>
            <a:ext cx="11065933" cy="3830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23" y="4546556"/>
            <a:ext cx="1978814" cy="19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23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58500" rtl="0" eaLnBrk="1" latinLnBrk="0" hangingPunct="1">
        <a:lnSpc>
          <a:spcPct val="90000"/>
        </a:lnSpc>
        <a:spcBef>
          <a:spcPts val="1000"/>
        </a:spcBef>
        <a:buFont typeface="Tahoma" panose="020B0604030504040204" pitchFamily="34" charset="0"/>
        <a:buChar char=" "/>
        <a:tabLst>
          <a:tab pos="57150" algn="l"/>
        </a:tabLst>
        <a:defRPr sz="7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 "/>
        <a:tabLst/>
        <a:defRPr sz="4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57150" indent="-5715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 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400" y="838201"/>
            <a:ext cx="101092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Everything You Ever Wanted To Know About Policy (and then some) But Didn’t Know Who To Ask</a:t>
            </a:r>
          </a:p>
          <a:p>
            <a:pPr algn="ctr"/>
            <a:endParaRPr lang="en-US" sz="5400" b="1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chemeClr val="tx2"/>
                </a:solidFill>
              </a:rPr>
              <a:t>Peggy Holstedt, Director </a:t>
            </a:r>
          </a:p>
          <a:p>
            <a:r>
              <a:rPr lang="en-US" sz="4000" b="1" dirty="0">
                <a:solidFill>
                  <a:schemeClr val="tx2"/>
                </a:solidFill>
              </a:rPr>
              <a:t>Policy Services</a:t>
            </a:r>
          </a:p>
          <a:p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221" y="481263"/>
            <a:ext cx="3144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POLICY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81263"/>
            <a:ext cx="135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168" y="1868905"/>
            <a:ext cx="3184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WHAT</a:t>
            </a:r>
          </a:p>
          <a:p>
            <a:pPr algn="ctr"/>
            <a:r>
              <a:rPr lang="en-US" sz="6000" b="1" dirty="0"/>
              <a:t>WHY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9095" y="1868904"/>
            <a:ext cx="3184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86299" y="1602204"/>
            <a:ext cx="31843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WHO</a:t>
            </a:r>
          </a:p>
          <a:p>
            <a:pPr algn="ctr"/>
            <a:r>
              <a:rPr lang="en-US" sz="6000" b="1" dirty="0"/>
              <a:t>HOW WHEN WHERE</a:t>
            </a:r>
          </a:p>
        </p:txBody>
      </p:sp>
    </p:spTree>
    <p:extLst>
      <p:ext uri="{BB962C8B-B14F-4D97-AF65-F5344CB8AC3E}">
        <p14:creationId xmlns:p14="http://schemas.microsoft.com/office/powerpoint/2010/main" val="488829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-76200"/>
            <a:ext cx="92964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850781"/>
              </p:ext>
            </p:extLst>
          </p:nvPr>
        </p:nvGraphicFramePr>
        <p:xfrm>
          <a:off x="0" y="-76198"/>
          <a:ext cx="12192000" cy="701039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14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6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8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135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/>
                        <a:t>Developed 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Board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Administration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429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/>
                        <a:t>Board 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Adoption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Review, some must</a:t>
                      </a:r>
                      <a:r>
                        <a:rPr lang="en-US" sz="2800" baseline="0" dirty="0"/>
                        <a:t> be adopted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333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/>
                        <a:t>Language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Broad</a:t>
                      </a:r>
                      <a:r>
                        <a:rPr lang="en-US" sz="2800" baseline="0" dirty="0"/>
                        <a:t> language that gives the direction to the administration.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Specific</a:t>
                      </a:r>
                      <a:r>
                        <a:rPr lang="en-US" sz="2800" baseline="0" dirty="0"/>
                        <a:t> language that implements the direction from the policy. </a:t>
                      </a:r>
                    </a:p>
                    <a:p>
                      <a:pPr algn="ctr"/>
                      <a:r>
                        <a:rPr lang="en-US" sz="2800" baseline="0" dirty="0"/>
                        <a:t>Detailed Direction.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836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WHAT, WHY. </a:t>
                      </a:r>
                    </a:p>
                    <a:p>
                      <a:pPr algn="ctr"/>
                      <a:r>
                        <a:rPr lang="en-US" sz="2800" dirty="0"/>
                        <a:t>The end result.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HOW</a:t>
                      </a:r>
                      <a:r>
                        <a:rPr lang="en-US" sz="2800"/>
                        <a:t>, WHO,</a:t>
                      </a:r>
                      <a:r>
                        <a:rPr lang="en-US" sz="2800" baseline="0"/>
                        <a:t> </a:t>
                      </a:r>
                      <a:r>
                        <a:rPr lang="en-US" sz="2800"/>
                        <a:t>WHEN</a:t>
                      </a:r>
                      <a:r>
                        <a:rPr lang="en-US" sz="2800" dirty="0"/>
                        <a:t>, WHERE. The means to get to the end result.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35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2544-C89B-4802-8946-EA004AA0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/>
              <a:t>If not </a:t>
            </a:r>
            <a:br>
              <a:rPr lang="en-US" sz="9600" dirty="0"/>
            </a:br>
            <a:r>
              <a:rPr lang="en-US" sz="9600" dirty="0">
                <a:solidFill>
                  <a:srgbClr val="FF0000"/>
                </a:solidFill>
              </a:rPr>
              <a:t>Policy</a:t>
            </a:r>
            <a:r>
              <a:rPr lang="en-US" sz="9600" dirty="0"/>
              <a:t> or </a:t>
            </a:r>
            <a:r>
              <a:rPr lang="en-US" sz="9600" dirty="0">
                <a:solidFill>
                  <a:srgbClr val="FF0000"/>
                </a:solidFill>
              </a:rPr>
              <a:t>AR</a:t>
            </a:r>
            <a:r>
              <a:rPr lang="en-US" sz="9600" dirty="0"/>
              <a:t> where else could it be?</a:t>
            </a:r>
          </a:p>
        </p:txBody>
      </p:sp>
    </p:spTree>
    <p:extLst>
      <p:ext uri="{BB962C8B-B14F-4D97-AF65-F5344CB8AC3E}">
        <p14:creationId xmlns:p14="http://schemas.microsoft.com/office/powerpoint/2010/main" val="283301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221" y="481263"/>
            <a:ext cx="3144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POLICY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81263"/>
            <a:ext cx="135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168" y="1868905"/>
            <a:ext cx="3184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WHAT</a:t>
            </a:r>
          </a:p>
          <a:p>
            <a:pPr algn="ctr"/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9095" y="1868904"/>
            <a:ext cx="3184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86299" y="1602204"/>
            <a:ext cx="31843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WHO</a:t>
            </a:r>
          </a:p>
          <a:p>
            <a:pPr algn="ctr"/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HOW WHEN WHERE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4800" y="1482552"/>
            <a:ext cx="913865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7500"/>
              </a:lnSpc>
            </a:pPr>
            <a:r>
              <a:rPr lang="en-US" sz="8800" b="1" dirty="0"/>
              <a:t>HANDBOOKS</a:t>
            </a:r>
          </a:p>
          <a:p>
            <a:pPr algn="r">
              <a:lnSpc>
                <a:spcPts val="7500"/>
              </a:lnSpc>
            </a:pPr>
            <a:r>
              <a:rPr lang="en-US" sz="8800" b="1" dirty="0">
                <a:solidFill>
                  <a:schemeClr val="bg1"/>
                </a:solidFill>
              </a:rPr>
              <a:t>INTERNAL PROCEDURES</a:t>
            </a:r>
          </a:p>
          <a:p>
            <a:pPr algn="r">
              <a:lnSpc>
                <a:spcPts val="7500"/>
              </a:lnSpc>
            </a:pPr>
            <a:r>
              <a:rPr lang="en-US" sz="8800" b="1" dirty="0">
                <a:solidFill>
                  <a:schemeClr val="bg1"/>
                </a:solidFill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13735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221" y="481263"/>
            <a:ext cx="3144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POLICY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81263"/>
            <a:ext cx="135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168" y="1868905"/>
            <a:ext cx="3184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WHAT</a:t>
            </a:r>
          </a:p>
          <a:p>
            <a:pPr algn="ctr"/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9095" y="1868904"/>
            <a:ext cx="3184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86299" y="1602204"/>
            <a:ext cx="31843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WHO</a:t>
            </a:r>
          </a:p>
          <a:p>
            <a:pPr algn="ctr"/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HOW  WHEN WHERE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4800" y="1482552"/>
            <a:ext cx="913865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7500"/>
              </a:lnSpc>
            </a:pPr>
            <a:r>
              <a:rPr lang="en-US" sz="8800" b="1" dirty="0">
                <a:solidFill>
                  <a:schemeClr val="bg1"/>
                </a:solidFill>
              </a:rPr>
              <a:t>HANDBOOKS</a:t>
            </a:r>
          </a:p>
          <a:p>
            <a:pPr algn="r">
              <a:lnSpc>
                <a:spcPts val="7500"/>
              </a:lnSpc>
            </a:pPr>
            <a:r>
              <a:rPr lang="en-US" sz="8800" b="1" dirty="0"/>
              <a:t>INTERNAL PROCEDURES</a:t>
            </a:r>
          </a:p>
          <a:p>
            <a:pPr algn="r">
              <a:lnSpc>
                <a:spcPts val="7500"/>
              </a:lnSpc>
            </a:pPr>
            <a:r>
              <a:rPr lang="en-US" sz="8800" b="1" dirty="0">
                <a:solidFill>
                  <a:schemeClr val="bg1"/>
                </a:solidFill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37164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221" y="481263"/>
            <a:ext cx="3144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POLICY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81263"/>
            <a:ext cx="135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168" y="1868905"/>
            <a:ext cx="3184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WHAT</a:t>
            </a:r>
          </a:p>
          <a:p>
            <a:pPr algn="ctr"/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9095" y="1868904"/>
            <a:ext cx="3184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86299" y="1602204"/>
            <a:ext cx="31843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WHO</a:t>
            </a:r>
          </a:p>
          <a:p>
            <a:pPr algn="ctr"/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HOW  WHEN WHERE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4800" y="1482552"/>
            <a:ext cx="913865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7500"/>
              </a:lnSpc>
            </a:pPr>
            <a:r>
              <a:rPr lang="en-US" sz="8800" b="1" dirty="0">
                <a:solidFill>
                  <a:schemeClr val="bg1"/>
                </a:solidFill>
              </a:rPr>
              <a:t>HANDBOOKS</a:t>
            </a:r>
          </a:p>
          <a:p>
            <a:pPr algn="r">
              <a:lnSpc>
                <a:spcPts val="7500"/>
              </a:lnSpc>
            </a:pPr>
            <a:r>
              <a:rPr lang="en-US" sz="8800" b="1" dirty="0">
                <a:solidFill>
                  <a:schemeClr val="bg1"/>
                </a:solidFill>
              </a:rPr>
              <a:t>INTERNAL PROCEDURES</a:t>
            </a:r>
          </a:p>
          <a:p>
            <a:pPr algn="r">
              <a:lnSpc>
                <a:spcPts val="7500"/>
              </a:lnSpc>
            </a:pPr>
            <a:r>
              <a:rPr lang="en-US" sz="8800" b="1" dirty="0"/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1822368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ACEC-B3F8-476B-902C-F301AFB4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Contract</a:t>
            </a:r>
          </a:p>
        </p:txBody>
      </p:sp>
    </p:spTree>
    <p:extLst>
      <p:ext uri="{BB962C8B-B14F-4D97-AF65-F5344CB8AC3E}">
        <p14:creationId xmlns:p14="http://schemas.microsoft.com/office/powerpoint/2010/main" val="251853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/>
              <a:t>Remember!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60561"/>
            <a:ext cx="7620000" cy="4365604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1800"/>
              </a:spcAft>
            </a:pPr>
            <a:r>
              <a:rPr lang="en-US" dirty="0"/>
              <a:t>Policies are </a:t>
            </a:r>
            <a:r>
              <a:rPr lang="en-US" dirty="0">
                <a:solidFill>
                  <a:srgbClr val="FFFF00"/>
                </a:solidFill>
              </a:rPr>
              <a:t>legal documents</a:t>
            </a:r>
            <a:r>
              <a:rPr lang="en-US" dirty="0"/>
              <a:t>, not a Nobel prize in literature</a:t>
            </a:r>
          </a:p>
          <a:p>
            <a:pPr>
              <a:spcAft>
                <a:spcPts val="1800"/>
              </a:spcAft>
            </a:pPr>
            <a:r>
              <a:rPr lang="en-US" dirty="0"/>
              <a:t>Phrases and words have </a:t>
            </a:r>
            <a:r>
              <a:rPr lang="en-US" dirty="0">
                <a:solidFill>
                  <a:srgbClr val="FFFF00"/>
                </a:solidFill>
              </a:rPr>
              <a:t>legal meaning</a:t>
            </a:r>
            <a:r>
              <a:rPr lang="en-US" dirty="0"/>
              <a:t> which may not create the perfect sentence -- be careful of word-</a:t>
            </a:r>
            <a:r>
              <a:rPr lang="en-US" dirty="0" err="1"/>
              <a:t>smithing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/>
              <a:t>Policy is </a:t>
            </a:r>
            <a:r>
              <a:rPr lang="en-US" dirty="0">
                <a:solidFill>
                  <a:srgbClr val="FFFF00"/>
                </a:solidFill>
              </a:rPr>
              <a:t>legally binding </a:t>
            </a:r>
            <a:r>
              <a:rPr lang="en-US" dirty="0"/>
              <a:t>and creates </a:t>
            </a:r>
            <a:r>
              <a:rPr lang="en-US" dirty="0">
                <a:solidFill>
                  <a:srgbClr val="FFFF00"/>
                </a:solidFill>
              </a:rPr>
              <a:t>legal liability</a:t>
            </a:r>
          </a:p>
        </p:txBody>
      </p:sp>
    </p:spTree>
    <p:extLst>
      <p:ext uri="{BB962C8B-B14F-4D97-AF65-F5344CB8AC3E}">
        <p14:creationId xmlns:p14="http://schemas.microsoft.com/office/powerpoint/2010/main" val="1690058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444500"/>
            <a:ext cx="1135380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9600" dirty="0"/>
              <a:t>Not everything that is </a:t>
            </a:r>
            <a:r>
              <a:rPr lang="en-US" sz="9600" b="1" dirty="0"/>
              <a:t>required</a:t>
            </a:r>
            <a:r>
              <a:rPr lang="en-US" sz="9600" dirty="0"/>
              <a:t> is required to be in </a:t>
            </a:r>
            <a:r>
              <a:rPr lang="en-US" sz="9600" b="1" dirty="0"/>
              <a:t>policy</a:t>
            </a:r>
            <a:r>
              <a:rPr lang="en-US" sz="96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0" y="4897001"/>
            <a:ext cx="1094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(but somethings are)</a:t>
            </a:r>
          </a:p>
        </p:txBody>
      </p:sp>
    </p:spTree>
    <p:extLst>
      <p:ext uri="{BB962C8B-B14F-4D97-AF65-F5344CB8AC3E}">
        <p14:creationId xmlns:p14="http://schemas.microsoft.com/office/powerpoint/2010/main" val="14497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tvnz.co.nz/tvnz_images/tv2/programmes/drew_carey_show/mimi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7" y="325436"/>
            <a:ext cx="5457825" cy="46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5000" y="4897001"/>
            <a:ext cx="1094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(sometimes less is more)</a:t>
            </a:r>
          </a:p>
        </p:txBody>
      </p:sp>
    </p:spTree>
    <p:extLst>
      <p:ext uri="{BB962C8B-B14F-4D97-AF65-F5344CB8AC3E}">
        <p14:creationId xmlns:p14="http://schemas.microsoft.com/office/powerpoint/2010/main" val="221872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77922" y="-450376"/>
            <a:ext cx="13470340" cy="7560860"/>
          </a:xfrm>
          <a:prstGeom prst="rect">
            <a:avLst/>
          </a:prstGeom>
          <a:solidFill>
            <a:schemeClr val="tx2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3742" y="957431"/>
            <a:ext cx="1142462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sz="7200" dirty="0">
                <a:solidFill>
                  <a:schemeClr val="bg1"/>
                </a:solidFill>
              </a:rPr>
              <a:t>“School Board policies are statements which set forth the purpose and prescribe in general terms the organization and program of a school system.”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5186" y="5626249"/>
            <a:ext cx="672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53A7F"/>
                </a:solidFill>
              </a:rPr>
              <a:t>National School Boards Association</a:t>
            </a:r>
          </a:p>
        </p:txBody>
      </p:sp>
    </p:spTree>
    <p:extLst>
      <p:ext uri="{BB962C8B-B14F-4D97-AF65-F5344CB8AC3E}">
        <p14:creationId xmlns:p14="http://schemas.microsoft.com/office/powerpoint/2010/main" val="867874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-431800"/>
            <a:ext cx="11988800" cy="6616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8100" y="40005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6/01/10 | PH</a:t>
            </a:r>
          </a:p>
        </p:txBody>
      </p:sp>
    </p:spTree>
    <p:extLst>
      <p:ext uri="{BB962C8B-B14F-4D97-AF65-F5344CB8AC3E}">
        <p14:creationId xmlns:p14="http://schemas.microsoft.com/office/powerpoint/2010/main" val="3490200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-431800"/>
            <a:ext cx="11988800" cy="6616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8100" y="40005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6/01/10 | PH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714500" y="1599843"/>
            <a:ext cx="45289" cy="2469192"/>
          </a:xfrm>
          <a:prstGeom prst="straightConnector1">
            <a:avLst/>
          </a:prstGeom>
          <a:ln w="317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9238" y="460911"/>
            <a:ext cx="9385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3625226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-431800"/>
            <a:ext cx="11988800" cy="6616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8100" y="40005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6/01/10 | PH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714500" y="1599843"/>
            <a:ext cx="45289" cy="2469192"/>
          </a:xfrm>
          <a:prstGeom prst="straightConnector1">
            <a:avLst/>
          </a:prstGeom>
          <a:ln w="317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9238" y="460911"/>
            <a:ext cx="9385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REQUIRED </a:t>
            </a:r>
            <a:r>
              <a:rPr lang="en-US" sz="8000" dirty="0">
                <a:solidFill>
                  <a:schemeClr val="bg1"/>
                </a:solidFill>
              </a:rPr>
              <a:t>TO DO</a:t>
            </a:r>
          </a:p>
        </p:txBody>
      </p:sp>
    </p:spTree>
    <p:extLst>
      <p:ext uri="{BB962C8B-B14F-4D97-AF65-F5344CB8AC3E}">
        <p14:creationId xmlns:p14="http://schemas.microsoft.com/office/powerpoint/2010/main" val="915264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-431800"/>
            <a:ext cx="11988800" cy="6616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8100" y="40005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6/01/10 | PH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714500" y="1599843"/>
            <a:ext cx="45289" cy="2469192"/>
          </a:xfrm>
          <a:prstGeom prst="straightConnector1">
            <a:avLst/>
          </a:prstGeom>
          <a:ln w="317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9238" y="460911"/>
            <a:ext cx="9385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REQUIRED </a:t>
            </a:r>
            <a:r>
              <a:rPr lang="en-US" sz="8000" dirty="0">
                <a:solidFill>
                  <a:schemeClr val="bg1"/>
                </a:solidFill>
              </a:rPr>
              <a:t>TO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7521" y="1353622"/>
            <a:ext cx="9385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TO BE IN POLICY</a:t>
            </a:r>
          </a:p>
        </p:txBody>
      </p:sp>
    </p:spTree>
    <p:extLst>
      <p:ext uri="{BB962C8B-B14F-4D97-AF65-F5344CB8AC3E}">
        <p14:creationId xmlns:p14="http://schemas.microsoft.com/office/powerpoint/2010/main" val="583139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0716" y="1914716"/>
            <a:ext cx="110418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US" sz="7200" dirty="0"/>
              <a:t>“Each school district board </a:t>
            </a:r>
            <a:r>
              <a:rPr lang="en-US" sz="7200" b="1" dirty="0">
                <a:solidFill>
                  <a:srgbClr val="FF0000"/>
                </a:solidFill>
              </a:rPr>
              <a:t>shall adopt policies that </a:t>
            </a:r>
            <a:r>
              <a:rPr lang="en-US" sz="7200" dirty="0"/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491696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-431800"/>
            <a:ext cx="11988800" cy="6616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8100" y="40005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6/01/10 | PH</a:t>
            </a:r>
          </a:p>
        </p:txBody>
      </p:sp>
      <p:sp>
        <p:nvSpPr>
          <p:cNvPr id="5" name="Right Brace 4"/>
          <p:cNvSpPr/>
          <p:nvPr/>
        </p:nvSpPr>
        <p:spPr>
          <a:xfrm rot="16200000">
            <a:off x="3252158" y="2475780"/>
            <a:ext cx="966159" cy="3191773"/>
          </a:xfrm>
          <a:prstGeom prst="rightBrace">
            <a:avLst/>
          </a:prstGeom>
          <a:ln w="1270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3725" y="704376"/>
            <a:ext cx="40230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solidFill>
                  <a:schemeClr val="bg2">
                    <a:lumMod val="75000"/>
                  </a:schemeClr>
                </a:solidFill>
              </a:rPr>
              <a:t>Date of our last revision</a:t>
            </a:r>
          </a:p>
        </p:txBody>
      </p:sp>
    </p:spTree>
    <p:extLst>
      <p:ext uri="{BB962C8B-B14F-4D97-AF65-F5344CB8AC3E}">
        <p14:creationId xmlns:p14="http://schemas.microsoft.com/office/powerpoint/2010/main" val="3129865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-431800"/>
            <a:ext cx="11988800" cy="6616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8100" y="40005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6/01/10 | PH</a:t>
            </a:r>
          </a:p>
        </p:txBody>
      </p:sp>
      <p:sp>
        <p:nvSpPr>
          <p:cNvPr id="4" name="Oval 3"/>
          <p:cNvSpPr/>
          <p:nvPr/>
        </p:nvSpPr>
        <p:spPr>
          <a:xfrm>
            <a:off x="5713982" y="3864634"/>
            <a:ext cx="1721989" cy="1630035"/>
          </a:xfrm>
          <a:prstGeom prst="ellipse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35971" y="1291500"/>
            <a:ext cx="42959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7200" dirty="0">
                <a:solidFill>
                  <a:srgbClr val="92D050"/>
                </a:solidFill>
              </a:rPr>
              <a:t>Primary staff member on edits</a:t>
            </a:r>
          </a:p>
        </p:txBody>
      </p:sp>
    </p:spTree>
    <p:extLst>
      <p:ext uri="{BB962C8B-B14F-4D97-AF65-F5344CB8AC3E}">
        <p14:creationId xmlns:p14="http://schemas.microsoft.com/office/powerpoint/2010/main" val="2187206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E915-55CA-4ADD-8EDF-03DB2DB8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40C76-2527-4223-9471-C04CEA45F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Policy EEA- Student Transportation Services</a:t>
            </a:r>
          </a:p>
          <a:p>
            <a:r>
              <a:rPr lang="en-US" sz="3200" dirty="0"/>
              <a:t>Policy EEAC- School Bus Safety Program</a:t>
            </a:r>
          </a:p>
          <a:p>
            <a:r>
              <a:rPr lang="en-US" sz="3200" dirty="0"/>
              <a:t>Policy EEACC- Student Conduct on School Buses </a:t>
            </a:r>
          </a:p>
          <a:p>
            <a:r>
              <a:rPr lang="en-US" sz="3200" dirty="0"/>
              <a:t>Policy EEACC- AR  Discipline Procedures for District- Approved Student Transportation</a:t>
            </a:r>
          </a:p>
          <a:p>
            <a:r>
              <a:rPr lang="en-US" sz="3200" dirty="0"/>
              <a:t>Policy EEACD- Use of District Activity Vehicles for Student Transportation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1512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-431800"/>
            <a:ext cx="11988800" cy="6616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8100" y="4000500"/>
            <a:ext cx="8249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6/01/10 | RS</a:t>
            </a:r>
          </a:p>
        </p:txBody>
      </p:sp>
    </p:spTree>
    <p:extLst>
      <p:ext uri="{BB962C8B-B14F-4D97-AF65-F5344CB8AC3E}">
        <p14:creationId xmlns:p14="http://schemas.microsoft.com/office/powerpoint/2010/main" val="2726134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-431800"/>
            <a:ext cx="11988800" cy="6616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8100" y="4000500"/>
            <a:ext cx="8249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6/01/10 | 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8135" y="207034"/>
            <a:ext cx="11076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HIGHLY RECOMMENDED</a:t>
            </a:r>
          </a:p>
        </p:txBody>
      </p:sp>
    </p:spTree>
    <p:extLst>
      <p:ext uri="{BB962C8B-B14F-4D97-AF65-F5344CB8AC3E}">
        <p14:creationId xmlns:p14="http://schemas.microsoft.com/office/powerpoint/2010/main" val="26513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5/50/Wood-framed_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258" y="-9211"/>
            <a:ext cx="13621224" cy="686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77922" y="-450376"/>
            <a:ext cx="13470340" cy="7560860"/>
          </a:xfrm>
          <a:prstGeom prst="rect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85186" y="5626249"/>
            <a:ext cx="672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53A7F"/>
                </a:solidFill>
              </a:rPr>
              <a:t>National School Boards Association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742" y="957431"/>
            <a:ext cx="1142462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sz="7200" dirty="0">
                <a:solidFill>
                  <a:schemeClr val="bg1"/>
                </a:solidFill>
              </a:rPr>
              <a:t>“They create a framework within which the superintendent and his/her staff can discharge their assigned duties with positive direction.”</a:t>
            </a:r>
          </a:p>
        </p:txBody>
      </p:sp>
    </p:spTree>
    <p:extLst>
      <p:ext uri="{BB962C8B-B14F-4D97-AF65-F5344CB8AC3E}">
        <p14:creationId xmlns:p14="http://schemas.microsoft.com/office/powerpoint/2010/main" val="2726086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-431800"/>
            <a:ext cx="11988800" cy="6616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8100" y="4000500"/>
            <a:ext cx="8249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6/01/10 | 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8135" y="207034"/>
            <a:ext cx="11076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HIGHLY RECOMMENDED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0008" y="1266496"/>
            <a:ext cx="934240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6000" b="1" dirty="0">
                <a:solidFill>
                  <a:schemeClr val="bg2">
                    <a:lumMod val="75000"/>
                  </a:schemeClr>
                </a:solidFill>
              </a:rPr>
              <a:t>REQUIRED TO DO</a:t>
            </a:r>
          </a:p>
          <a:p>
            <a:pPr>
              <a:lnSpc>
                <a:spcPts val="5000"/>
              </a:lnSpc>
            </a:pPr>
            <a:r>
              <a:rPr lang="en-US" sz="6000" b="1" dirty="0">
                <a:solidFill>
                  <a:schemeClr val="tx1">
                    <a:lumMod val="90000"/>
                  </a:schemeClr>
                </a:solidFill>
              </a:rPr>
              <a:t>HIGHLY LITIGIOUS</a:t>
            </a:r>
          </a:p>
        </p:txBody>
      </p:sp>
    </p:spTree>
    <p:extLst>
      <p:ext uri="{BB962C8B-B14F-4D97-AF65-F5344CB8AC3E}">
        <p14:creationId xmlns:p14="http://schemas.microsoft.com/office/powerpoint/2010/main" val="2744006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-431800"/>
            <a:ext cx="11988800" cy="6616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8100" y="4000500"/>
            <a:ext cx="8249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6/01/10 | 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8135" y="207034"/>
            <a:ext cx="11076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HIGHLY RECOMMENDED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0008" y="1266496"/>
            <a:ext cx="934240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6000" b="1" dirty="0">
                <a:solidFill>
                  <a:schemeClr val="tx1">
                    <a:lumMod val="90000"/>
                  </a:schemeClr>
                </a:solidFill>
              </a:rPr>
              <a:t>REQUIRED TO DO</a:t>
            </a:r>
          </a:p>
          <a:p>
            <a:pPr>
              <a:lnSpc>
                <a:spcPts val="5000"/>
              </a:lnSpc>
            </a:pPr>
            <a:r>
              <a:rPr lang="en-US" sz="6000" b="1" dirty="0">
                <a:solidFill>
                  <a:schemeClr val="bg2">
                    <a:lumMod val="75000"/>
                  </a:schemeClr>
                </a:solidFill>
              </a:rPr>
              <a:t>HIGHLY LITIGIOUS</a:t>
            </a:r>
          </a:p>
        </p:txBody>
      </p:sp>
    </p:spTree>
    <p:extLst>
      <p:ext uri="{BB962C8B-B14F-4D97-AF65-F5344CB8AC3E}">
        <p14:creationId xmlns:p14="http://schemas.microsoft.com/office/powerpoint/2010/main" val="372240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1B413-8D84-472E-A282-76DF05C9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Highly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7200" dirty="0">
                <a:solidFill>
                  <a:srgbClr val="FF0000"/>
                </a:solidFill>
              </a:rPr>
              <a:t>Recommended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F10C7-9C06-4A9E-A436-AA1DA4AEB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Policy EEACA- School Bus Driver Examination and Training</a:t>
            </a:r>
          </a:p>
          <a:p>
            <a:r>
              <a:rPr lang="en-US" sz="3200" dirty="0"/>
              <a:t>Policy EEACE- Loading and Unloading</a:t>
            </a:r>
          </a:p>
          <a:p>
            <a:r>
              <a:rPr lang="en-US" sz="3200" dirty="0"/>
              <a:t>Policy EEAE- Student Transportation in Private Vehicles</a:t>
            </a:r>
          </a:p>
          <a:p>
            <a:r>
              <a:rPr lang="en-US" sz="3200" dirty="0"/>
              <a:t>Policy EEBB- Use of a Private Vehicle for District Business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8732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-431800"/>
            <a:ext cx="11988800" cy="6616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8100" y="4000500"/>
            <a:ext cx="8249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6/01/10 | SL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500332"/>
            <a:ext cx="11332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CONDITIONALLY REQUIRED</a:t>
            </a:r>
          </a:p>
        </p:txBody>
      </p:sp>
    </p:spTree>
    <p:extLst>
      <p:ext uri="{BB962C8B-B14F-4D97-AF65-F5344CB8AC3E}">
        <p14:creationId xmlns:p14="http://schemas.microsoft.com/office/powerpoint/2010/main" val="1698305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D3CA-2BB9-4EF6-9F33-40FC685B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Conditionally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2B36F-FEF9-4AB5-8792-6311736AC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Policy GBEDA - Drug and Alcohol Testing- Transportation Personnel</a:t>
            </a:r>
          </a:p>
          <a:p>
            <a:endParaRPr lang="en-US" sz="3200" dirty="0"/>
          </a:p>
          <a:p>
            <a:r>
              <a:rPr lang="en-US" sz="3200" dirty="0"/>
              <a:t>Policy GBEDA-AR Drug and Alcohol Testing- Transportation Personnel</a:t>
            </a:r>
          </a:p>
          <a:p>
            <a:endParaRPr lang="en-US" sz="3200" dirty="0"/>
          </a:p>
          <a:p>
            <a:r>
              <a:rPr lang="en-US" sz="2400" dirty="0"/>
              <a:t>*Required only if district operates their own transportation services or any district staff that is required to have a CDL)</a:t>
            </a:r>
          </a:p>
        </p:txBody>
      </p:sp>
    </p:spTree>
    <p:extLst>
      <p:ext uri="{BB962C8B-B14F-4D97-AF65-F5344CB8AC3E}">
        <p14:creationId xmlns:p14="http://schemas.microsoft.com/office/powerpoint/2010/main" val="658015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-431800"/>
            <a:ext cx="11988800" cy="6616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8100" y="4000500"/>
            <a:ext cx="8249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6/01/10 | PH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424" y="345056"/>
            <a:ext cx="11332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OPTIONAL</a:t>
            </a:r>
          </a:p>
        </p:txBody>
      </p:sp>
      <p:sp>
        <p:nvSpPr>
          <p:cNvPr id="5" name="Rectangle 4"/>
          <p:cNvSpPr/>
          <p:nvPr/>
        </p:nvSpPr>
        <p:spPr>
          <a:xfrm>
            <a:off x="690113" y="4000500"/>
            <a:ext cx="1121434" cy="132344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70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ED31E-565B-4D85-8C6A-CF294A0D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Optional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1D16-68ED-4D20-A2C7-1B8CE6936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Policy EEAB- School Bus Scheduling and Routing</a:t>
            </a:r>
          </a:p>
          <a:p>
            <a:r>
              <a:rPr lang="en-US" sz="3200" dirty="0"/>
              <a:t>Policy EEACCA- Video Cameras on Transportation Vehicles</a:t>
            </a:r>
          </a:p>
          <a:p>
            <a:r>
              <a:rPr lang="en-US" sz="3200" dirty="0"/>
              <a:t>Policy EEACCA-AR Video Cameras on Transportation Vehicles</a:t>
            </a:r>
          </a:p>
          <a:p>
            <a:r>
              <a:rPr lang="en-US" sz="3200" dirty="0"/>
              <a:t>Policy EEAD- Special Use of School Buses ( applies only to those districts that have their own transportation and not contracted out)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9507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55" y="-257354"/>
            <a:ext cx="13267426" cy="13267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0731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LAWS</a:t>
            </a:r>
          </a:p>
        </p:txBody>
      </p:sp>
    </p:spTree>
    <p:extLst>
      <p:ext uri="{BB962C8B-B14F-4D97-AF65-F5344CB8AC3E}">
        <p14:creationId xmlns:p14="http://schemas.microsoft.com/office/powerpoint/2010/main" val="3992997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55" y="-257354"/>
            <a:ext cx="13267426" cy="13267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9781" y="0"/>
            <a:ext cx="12594566" cy="68580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0731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LAWS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9419" y="1395345"/>
            <a:ext cx="111625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tx2"/>
                </a:solidFill>
              </a:rPr>
              <a:t>FEDERAL LAW (U.S.C.)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REGULATION (CFR)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U.S. SUPREME COURT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DISTRICT COURT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STATUTE (ORS)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RULES (OAR)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SUPREME COURT</a:t>
            </a:r>
          </a:p>
        </p:txBody>
      </p:sp>
    </p:spTree>
    <p:extLst>
      <p:ext uri="{BB962C8B-B14F-4D97-AF65-F5344CB8AC3E}">
        <p14:creationId xmlns:p14="http://schemas.microsoft.com/office/powerpoint/2010/main" val="1994697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55" y="-257354"/>
            <a:ext cx="13267426" cy="13267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9781" y="0"/>
            <a:ext cx="12594566" cy="68580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0731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LAWS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9419" y="1395345"/>
            <a:ext cx="111625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LAW (U.S.C.)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tx2"/>
                </a:solidFill>
              </a:rPr>
              <a:t>FEDERAL REGULATION (CFR)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U.S. SUPREME COURT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DISTRICT COURT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STATUTE (ORS)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RULES (OAR)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SUPREME COURT</a:t>
            </a:r>
          </a:p>
        </p:txBody>
      </p:sp>
    </p:spTree>
    <p:extLst>
      <p:ext uri="{BB962C8B-B14F-4D97-AF65-F5344CB8AC3E}">
        <p14:creationId xmlns:p14="http://schemas.microsoft.com/office/powerpoint/2010/main" val="386681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5/50/Wood-framed_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258" y="-9211"/>
            <a:ext cx="13621224" cy="686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77922" y="-450376"/>
            <a:ext cx="13470340" cy="7560860"/>
          </a:xfrm>
          <a:prstGeom prst="rect">
            <a:avLst/>
          </a:prstGeom>
          <a:solidFill>
            <a:schemeClr val="tx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85186" y="5626249"/>
            <a:ext cx="672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53A7F"/>
                </a:solidFill>
              </a:rPr>
              <a:t>National School Boards Association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09433"/>
            <a:ext cx="11526578" cy="410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sz="7200" dirty="0">
                <a:solidFill>
                  <a:schemeClr val="bg1"/>
                </a:solidFill>
              </a:rPr>
              <a:t>“They tell </a:t>
            </a:r>
          </a:p>
          <a:p>
            <a:pPr>
              <a:lnSpc>
                <a:spcPts val="6200"/>
              </a:lnSpc>
            </a:pPr>
            <a:endParaRPr lang="en-US" sz="7200" dirty="0"/>
          </a:p>
          <a:p>
            <a:pPr>
              <a:lnSpc>
                <a:spcPts val="6200"/>
              </a:lnSpc>
            </a:pPr>
            <a:endParaRPr lang="en-US" sz="7200" dirty="0"/>
          </a:p>
          <a:p>
            <a:pPr algn="r">
              <a:lnSpc>
                <a:spcPts val="6200"/>
              </a:lnSpc>
            </a:pPr>
            <a:endParaRPr lang="en-US" sz="7200" dirty="0"/>
          </a:p>
          <a:p>
            <a:pPr algn="r">
              <a:lnSpc>
                <a:spcPts val="6200"/>
              </a:lnSpc>
            </a:pPr>
            <a:r>
              <a:rPr lang="en-US" sz="7200" dirty="0">
                <a:solidFill>
                  <a:schemeClr val="bg1"/>
                </a:solidFill>
              </a:rPr>
              <a:t>is wanted.”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3206" y="258412"/>
            <a:ext cx="102305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solidFill>
                  <a:srgbClr val="FF0000"/>
                </a:solidFill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4159060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55" y="-257354"/>
            <a:ext cx="13267426" cy="13267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9781" y="0"/>
            <a:ext cx="12594566" cy="68580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0731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LAWS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9419" y="1395345"/>
            <a:ext cx="111625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LAW (U.S.C.)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REGULATION (CFR)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tx2"/>
                </a:solidFill>
              </a:rPr>
              <a:t>U.S. SUPREME COURT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DISTRICT COURT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STATUTE (ORS)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RULES (OAR)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SUPREME COURT</a:t>
            </a:r>
          </a:p>
        </p:txBody>
      </p:sp>
    </p:spTree>
    <p:extLst>
      <p:ext uri="{BB962C8B-B14F-4D97-AF65-F5344CB8AC3E}">
        <p14:creationId xmlns:p14="http://schemas.microsoft.com/office/powerpoint/2010/main" val="298461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55" y="-257354"/>
            <a:ext cx="13267426" cy="13267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9781" y="0"/>
            <a:ext cx="12594566" cy="68580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0731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LAWS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9419" y="1395345"/>
            <a:ext cx="111625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LAW (U.S.C.)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REGULATION (CFR)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U.S. SUPREME COURT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tx2"/>
                </a:solidFill>
              </a:rPr>
              <a:t>FEDERAL DISTRICT COURT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STATUTE (ORS)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RULES (OAR)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SUPREME COURT</a:t>
            </a:r>
          </a:p>
        </p:txBody>
      </p:sp>
    </p:spTree>
    <p:extLst>
      <p:ext uri="{BB962C8B-B14F-4D97-AF65-F5344CB8AC3E}">
        <p14:creationId xmlns:p14="http://schemas.microsoft.com/office/powerpoint/2010/main" val="3219389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55" y="-257354"/>
            <a:ext cx="13267426" cy="13267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9781" y="0"/>
            <a:ext cx="12594566" cy="68580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0731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LAWS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9419" y="1395345"/>
            <a:ext cx="111625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LAW (U.S.C.)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REGULATION (CFR)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U.S. SUPREME COURT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DISTRICT COURT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tx2"/>
                </a:solidFill>
              </a:rPr>
              <a:t>OREGON STATUTE (ORS)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RULES (OAR)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SUPREME COURT</a:t>
            </a:r>
          </a:p>
        </p:txBody>
      </p:sp>
    </p:spTree>
    <p:extLst>
      <p:ext uri="{BB962C8B-B14F-4D97-AF65-F5344CB8AC3E}">
        <p14:creationId xmlns:p14="http://schemas.microsoft.com/office/powerpoint/2010/main" val="2564290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55" y="-257354"/>
            <a:ext cx="13267426" cy="13267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9781" y="0"/>
            <a:ext cx="12594566" cy="68580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0731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LAWS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9419" y="1395345"/>
            <a:ext cx="111625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LAW (U.S.C.)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REGULATION (CFR)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U.S. SUPREME COURT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DISTRICT COURT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STATUTE (ORS)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tx2"/>
                </a:solidFill>
              </a:rPr>
              <a:t>OREGON RULES (OAR)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SUPREME COURT</a:t>
            </a:r>
          </a:p>
        </p:txBody>
      </p:sp>
    </p:spTree>
    <p:extLst>
      <p:ext uri="{BB962C8B-B14F-4D97-AF65-F5344CB8AC3E}">
        <p14:creationId xmlns:p14="http://schemas.microsoft.com/office/powerpoint/2010/main" val="2651446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55" y="-257354"/>
            <a:ext cx="13267426" cy="13267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9781" y="0"/>
            <a:ext cx="12594566" cy="68580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0731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LAWS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9419" y="1395345"/>
            <a:ext cx="111625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LAW (U.S.C.)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REGULATION (CFR)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U.S. SUPREME COURT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FEDERAL DISTRICT COURT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STATUTE (ORS)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OREGON RULES (OAR)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tx2"/>
                </a:solidFill>
              </a:rPr>
              <a:t>OREGON SUPREME COURT</a:t>
            </a:r>
          </a:p>
        </p:txBody>
      </p:sp>
    </p:spTree>
    <p:extLst>
      <p:ext uri="{BB962C8B-B14F-4D97-AF65-F5344CB8AC3E}">
        <p14:creationId xmlns:p14="http://schemas.microsoft.com/office/powerpoint/2010/main" val="2021255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55" y="-257354"/>
            <a:ext cx="13267426" cy="13267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9781" y="0"/>
            <a:ext cx="12594566" cy="68580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058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OTHER REFERENCES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51" y="1395345"/>
            <a:ext cx="11525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tx2"/>
                </a:solidFill>
              </a:rPr>
              <a:t>FIRE CODE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ATTORNEY GENERAL’S MANUAL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OPINIONS</a:t>
            </a:r>
            <a:endParaRPr lang="en-US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85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55" y="-257354"/>
            <a:ext cx="13267426" cy="13267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9781" y="0"/>
            <a:ext cx="12594566" cy="68580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058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OTHER 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51" y="1395345"/>
            <a:ext cx="11525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FIRE CODE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tx2"/>
                </a:solidFill>
              </a:rPr>
              <a:t>ATTORNEY GENERAL’S MANUAL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OPINIONS</a:t>
            </a:r>
            <a:endParaRPr lang="en-US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30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55" y="-257354"/>
            <a:ext cx="13267426" cy="13267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9781" y="0"/>
            <a:ext cx="12594566" cy="68580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058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OTHER REFERENCES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51" y="1395345"/>
            <a:ext cx="11525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FIRE CODE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bg1"/>
                </a:solidFill>
              </a:rPr>
              <a:t>ATTORNEY GENERAL’S MANUAL</a:t>
            </a:r>
          </a:p>
          <a:p>
            <a:pPr>
              <a:lnSpc>
                <a:spcPts val="4800"/>
              </a:lnSpc>
            </a:pPr>
            <a:r>
              <a:rPr lang="en-US" sz="5400" b="1" dirty="0">
                <a:solidFill>
                  <a:schemeClr val="tx2"/>
                </a:solidFill>
              </a:rPr>
              <a:t>OPINIONS</a:t>
            </a:r>
          </a:p>
        </p:txBody>
      </p:sp>
    </p:spTree>
    <p:extLst>
      <p:ext uri="{BB962C8B-B14F-4D97-AF65-F5344CB8AC3E}">
        <p14:creationId xmlns:p14="http://schemas.microsoft.com/office/powerpoint/2010/main" val="24848272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8600" y="-7570659"/>
            <a:ext cx="20116800" cy="2011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219200" y="3848100"/>
            <a:ext cx="14268450" cy="3752850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9550" y="4514850"/>
            <a:ext cx="10458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POLICY BFC</a:t>
            </a:r>
          </a:p>
        </p:txBody>
      </p:sp>
    </p:spTree>
    <p:extLst>
      <p:ext uri="{BB962C8B-B14F-4D97-AF65-F5344CB8AC3E}">
        <p14:creationId xmlns:p14="http://schemas.microsoft.com/office/powerpoint/2010/main" val="1002704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ook shelves UWI Libr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6" y="-2812256"/>
            <a:ext cx="12893675" cy="967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04850" y="-228600"/>
            <a:ext cx="14782800" cy="2857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71450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64706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3206" y="258412"/>
            <a:ext cx="102305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7797" y="2918460"/>
            <a:ext cx="1096833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solidFill>
                  <a:schemeClr val="tx2"/>
                </a:solidFill>
              </a:rPr>
              <a:t>&amp;WHY</a:t>
            </a:r>
          </a:p>
        </p:txBody>
      </p:sp>
    </p:spTree>
    <p:extLst>
      <p:ext uri="{BB962C8B-B14F-4D97-AF65-F5344CB8AC3E}">
        <p14:creationId xmlns:p14="http://schemas.microsoft.com/office/powerpoint/2010/main" val="2271517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ook shelves UWI Libr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6" y="-2812256"/>
            <a:ext cx="12893675" cy="967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3162299" y="-552450"/>
            <a:ext cx="9296400" cy="9296399"/>
          </a:xfrm>
          <a:prstGeom prst="rect">
            <a:avLst/>
          </a:prstGeom>
          <a:gradFill flip="none" rotWithShape="1">
            <a:gsLst>
              <a:gs pos="26000">
                <a:srgbClr val="000000">
                  <a:alpha val="54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04850" y="-228600"/>
            <a:ext cx="14782800" cy="2857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05050" y="1061322"/>
            <a:ext cx="241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4800" dirty="0"/>
              <a:t>AB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1054536"/>
            <a:ext cx="1139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dirty="0"/>
              <a:t>Board Governance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1450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2440366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ook shelves UWI Libr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6" y="-2812256"/>
            <a:ext cx="12893675" cy="967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3162299" y="-552450"/>
            <a:ext cx="9296400" cy="9296399"/>
          </a:xfrm>
          <a:prstGeom prst="rect">
            <a:avLst/>
          </a:prstGeom>
          <a:gradFill flip="none" rotWithShape="1">
            <a:gsLst>
              <a:gs pos="26000">
                <a:srgbClr val="000000">
                  <a:alpha val="54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04850" y="-228600"/>
            <a:ext cx="14782800" cy="2857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05050" y="1061322"/>
            <a:ext cx="2419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4800" dirty="0"/>
              <a:t>AB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1054536"/>
            <a:ext cx="1139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dirty="0"/>
              <a:t>Board Governance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Administration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1450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9918983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ook shelves UWI Libr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6" y="-2812256"/>
            <a:ext cx="12893675" cy="967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3162299" y="-552450"/>
            <a:ext cx="9296400" cy="9296399"/>
          </a:xfrm>
          <a:prstGeom prst="rect">
            <a:avLst/>
          </a:prstGeom>
          <a:gradFill flip="none" rotWithShape="1">
            <a:gsLst>
              <a:gs pos="26000">
                <a:srgbClr val="000000">
                  <a:alpha val="54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04850" y="-228600"/>
            <a:ext cx="14782800" cy="2857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05050" y="1061322"/>
            <a:ext cx="2419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4800" dirty="0"/>
              <a:t>AB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C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1054536"/>
            <a:ext cx="1139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dirty="0"/>
              <a:t>Board Governance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Administration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Fiscal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1450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17468765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ook shelves UWI Libr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6" y="-2812256"/>
            <a:ext cx="12893675" cy="967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3162299" y="-552450"/>
            <a:ext cx="9296400" cy="9296399"/>
          </a:xfrm>
          <a:prstGeom prst="rect">
            <a:avLst/>
          </a:prstGeom>
          <a:gradFill flip="none" rotWithShape="1">
            <a:gsLst>
              <a:gs pos="26000">
                <a:srgbClr val="000000">
                  <a:alpha val="54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04850" y="-228600"/>
            <a:ext cx="14782800" cy="2857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05050" y="1061322"/>
            <a:ext cx="2419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4800" dirty="0"/>
              <a:t>AB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C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D</a:t>
            </a:r>
          </a:p>
          <a:p>
            <a:pPr algn="r">
              <a:lnSpc>
                <a:spcPts val="4800"/>
              </a:lnSpc>
            </a:pPr>
            <a:r>
              <a:rPr lang="en-US" sz="4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1054536"/>
            <a:ext cx="1139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dirty="0"/>
              <a:t>Board Governance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Administration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Fiscal Management</a:t>
            </a:r>
          </a:p>
          <a:p>
            <a:pPr>
              <a:lnSpc>
                <a:spcPts val="4800"/>
              </a:lnSpc>
            </a:pPr>
            <a:r>
              <a:rPr lang="en-US" sz="4800" dirty="0">
                <a:solidFill>
                  <a:srgbClr val="FF0000"/>
                </a:solidFill>
              </a:rPr>
              <a:t>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1450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9693706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ook shelves UWI Libr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6" y="-2812256"/>
            <a:ext cx="12893675" cy="967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3162299" y="-552450"/>
            <a:ext cx="9296400" cy="9296399"/>
          </a:xfrm>
          <a:prstGeom prst="rect">
            <a:avLst/>
          </a:prstGeom>
          <a:gradFill flip="none" rotWithShape="1">
            <a:gsLst>
              <a:gs pos="26000">
                <a:srgbClr val="000000">
                  <a:alpha val="54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04850" y="-228600"/>
            <a:ext cx="14782800" cy="2857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05050" y="1061322"/>
            <a:ext cx="24193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4800" dirty="0"/>
              <a:t>AB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C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D</a:t>
            </a:r>
          </a:p>
          <a:p>
            <a:pPr algn="r">
              <a:lnSpc>
                <a:spcPts val="4800"/>
              </a:lnSpc>
            </a:pPr>
            <a:r>
              <a:rPr lang="en-US" sz="4800" dirty="0">
                <a:solidFill>
                  <a:srgbClr val="FF0000"/>
                </a:solidFill>
              </a:rPr>
              <a:t>E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1054536"/>
            <a:ext cx="11391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dirty="0"/>
              <a:t>Board Governance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Administration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Fiscal Management</a:t>
            </a:r>
          </a:p>
          <a:p>
            <a:pPr>
              <a:lnSpc>
                <a:spcPts val="4800"/>
              </a:lnSpc>
            </a:pPr>
            <a:r>
              <a:rPr lang="en-US" sz="4800" dirty="0">
                <a:solidFill>
                  <a:srgbClr val="FF0000"/>
                </a:solidFill>
              </a:rPr>
              <a:t>Support Services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Facilities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1450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12355282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ook shelves UWI Libr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6" y="-2812256"/>
            <a:ext cx="12893675" cy="967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3162299" y="-552450"/>
            <a:ext cx="9296400" cy="9296399"/>
          </a:xfrm>
          <a:prstGeom prst="rect">
            <a:avLst/>
          </a:prstGeom>
          <a:gradFill flip="none" rotWithShape="1">
            <a:gsLst>
              <a:gs pos="26000">
                <a:srgbClr val="000000">
                  <a:alpha val="54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04850" y="-228600"/>
            <a:ext cx="14782800" cy="2857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05050" y="1061322"/>
            <a:ext cx="2419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4800" dirty="0"/>
              <a:t>AB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C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D</a:t>
            </a:r>
          </a:p>
          <a:p>
            <a:pPr algn="r">
              <a:lnSpc>
                <a:spcPts val="4800"/>
              </a:lnSpc>
            </a:pPr>
            <a:r>
              <a:rPr lang="en-US" sz="4800" dirty="0">
                <a:solidFill>
                  <a:srgbClr val="FF0000"/>
                </a:solidFill>
              </a:rPr>
              <a:t>E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F</a:t>
            </a:r>
          </a:p>
          <a:p>
            <a:pPr algn="r">
              <a:lnSpc>
                <a:spcPts val="4800"/>
              </a:lnSpc>
            </a:pPr>
            <a:r>
              <a:rPr lang="en-US" sz="4800" dirty="0">
                <a:solidFill>
                  <a:schemeClr val="tx2"/>
                </a:solidFill>
              </a:rPr>
              <a:t>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1054536"/>
            <a:ext cx="11391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dirty="0"/>
              <a:t>Board Governance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Administration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Fiscal Management</a:t>
            </a:r>
          </a:p>
          <a:p>
            <a:pPr>
              <a:lnSpc>
                <a:spcPts val="4800"/>
              </a:lnSpc>
            </a:pPr>
            <a:r>
              <a:rPr lang="en-US" sz="4800" dirty="0">
                <a:solidFill>
                  <a:srgbClr val="FF0000"/>
                </a:solidFill>
              </a:rPr>
              <a:t>Support Services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Facilities</a:t>
            </a:r>
          </a:p>
          <a:p>
            <a:pPr>
              <a:lnSpc>
                <a:spcPts val="4800"/>
              </a:lnSpc>
            </a:pPr>
            <a:r>
              <a:rPr lang="en-US" sz="4800" dirty="0">
                <a:solidFill>
                  <a:schemeClr val="tx2"/>
                </a:solidFill>
              </a:rPr>
              <a:t>Personnel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1450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42215814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ook shelves UWI Libr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6" y="-2812256"/>
            <a:ext cx="12893675" cy="967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3162299" y="-552450"/>
            <a:ext cx="9296400" cy="9296399"/>
          </a:xfrm>
          <a:prstGeom prst="rect">
            <a:avLst/>
          </a:prstGeom>
          <a:gradFill flip="none" rotWithShape="1">
            <a:gsLst>
              <a:gs pos="26000">
                <a:srgbClr val="000000">
                  <a:alpha val="54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04850" y="-228600"/>
            <a:ext cx="14782800" cy="2857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05050" y="1061322"/>
            <a:ext cx="24193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4800" dirty="0"/>
              <a:t>AB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C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D</a:t>
            </a:r>
          </a:p>
          <a:p>
            <a:pPr algn="r">
              <a:lnSpc>
                <a:spcPts val="4800"/>
              </a:lnSpc>
            </a:pPr>
            <a:r>
              <a:rPr lang="en-US" sz="4800" dirty="0">
                <a:solidFill>
                  <a:srgbClr val="FF0000"/>
                </a:solidFill>
              </a:rPr>
              <a:t>E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F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G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1054536"/>
            <a:ext cx="11391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dirty="0"/>
              <a:t>Board Governance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Administration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Fiscal Management</a:t>
            </a:r>
          </a:p>
          <a:p>
            <a:pPr>
              <a:lnSpc>
                <a:spcPts val="4800"/>
              </a:lnSpc>
            </a:pPr>
            <a:r>
              <a:rPr lang="en-US" sz="4800" dirty="0">
                <a:solidFill>
                  <a:srgbClr val="FF0000"/>
                </a:solidFill>
              </a:rPr>
              <a:t>Support Services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Facilities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Personnel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Instruction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1450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6342945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ook shelves UWI Libr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6" y="-2812256"/>
            <a:ext cx="12893675" cy="967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3162299" y="-552450"/>
            <a:ext cx="9296400" cy="9296399"/>
          </a:xfrm>
          <a:prstGeom prst="rect">
            <a:avLst/>
          </a:prstGeom>
          <a:gradFill flip="none" rotWithShape="1">
            <a:gsLst>
              <a:gs pos="26000">
                <a:srgbClr val="000000">
                  <a:alpha val="54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04850" y="-228600"/>
            <a:ext cx="14782800" cy="2857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05050" y="1061322"/>
            <a:ext cx="24193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4800" dirty="0"/>
              <a:t>AB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C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D</a:t>
            </a:r>
          </a:p>
          <a:p>
            <a:pPr algn="r">
              <a:lnSpc>
                <a:spcPts val="4800"/>
              </a:lnSpc>
            </a:pPr>
            <a:r>
              <a:rPr lang="en-US" sz="4800" dirty="0">
                <a:solidFill>
                  <a:srgbClr val="FF0000"/>
                </a:solidFill>
              </a:rPr>
              <a:t>E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F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G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I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J</a:t>
            </a:r>
          </a:p>
          <a:p>
            <a:pPr algn="r">
              <a:lnSpc>
                <a:spcPts val="4800"/>
              </a:lnSpc>
            </a:pP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1054536"/>
            <a:ext cx="11391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dirty="0"/>
              <a:t>Board Governance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Administration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Fiscal Management</a:t>
            </a:r>
          </a:p>
          <a:p>
            <a:pPr>
              <a:lnSpc>
                <a:spcPts val="4800"/>
              </a:lnSpc>
            </a:pPr>
            <a:r>
              <a:rPr lang="en-US" sz="4800" dirty="0">
                <a:solidFill>
                  <a:srgbClr val="FF0000"/>
                </a:solidFill>
              </a:rPr>
              <a:t>Support Services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Facilities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Personnel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Instruction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Students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1450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1423348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ook shelves UWI Libr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6" y="-2812256"/>
            <a:ext cx="12893675" cy="967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3162299" y="-552450"/>
            <a:ext cx="9296400" cy="9296399"/>
          </a:xfrm>
          <a:prstGeom prst="rect">
            <a:avLst/>
          </a:prstGeom>
          <a:gradFill flip="none" rotWithShape="1">
            <a:gsLst>
              <a:gs pos="26000">
                <a:srgbClr val="000000">
                  <a:alpha val="54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04850" y="-228600"/>
            <a:ext cx="14782800" cy="2857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05050" y="1061322"/>
            <a:ext cx="24193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4800" dirty="0"/>
              <a:t>AB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C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D</a:t>
            </a:r>
          </a:p>
          <a:p>
            <a:pPr algn="r">
              <a:lnSpc>
                <a:spcPts val="4800"/>
              </a:lnSpc>
            </a:pPr>
            <a:r>
              <a:rPr lang="en-US" sz="4800" dirty="0">
                <a:solidFill>
                  <a:srgbClr val="FF0000"/>
                </a:solidFill>
              </a:rPr>
              <a:t>E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F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G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I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J</a:t>
            </a:r>
          </a:p>
          <a:p>
            <a:pPr algn="r">
              <a:lnSpc>
                <a:spcPts val="4800"/>
              </a:lnSpc>
            </a:pPr>
            <a:r>
              <a:rPr lang="en-US" sz="4800" dirty="0"/>
              <a:t>KL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1054536"/>
            <a:ext cx="11391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dirty="0"/>
              <a:t>Board Governance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Administration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Fiscal Management</a:t>
            </a:r>
          </a:p>
          <a:p>
            <a:pPr>
              <a:lnSpc>
                <a:spcPts val="4800"/>
              </a:lnSpc>
            </a:pPr>
            <a:r>
              <a:rPr lang="en-US" sz="4800" dirty="0">
                <a:solidFill>
                  <a:srgbClr val="FF0000"/>
                </a:solidFill>
              </a:rPr>
              <a:t>Support Services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Facilities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Personnel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Instruction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Students</a:t>
            </a:r>
          </a:p>
          <a:p>
            <a:pPr>
              <a:lnSpc>
                <a:spcPts val="4800"/>
              </a:lnSpc>
            </a:pPr>
            <a:r>
              <a:rPr lang="en-US" sz="4800" dirty="0"/>
              <a:t>Community Relations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1450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7914738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150" y="1352550"/>
            <a:ext cx="1122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[</a:t>
            </a:r>
            <a:r>
              <a:rPr lang="en-US" sz="7200" dirty="0">
                <a:solidFill>
                  <a:srgbClr val="FF0000"/>
                </a:solidFill>
              </a:rPr>
              <a:t>BRACKETS</a:t>
            </a:r>
            <a:r>
              <a:rPr lang="en-US" sz="7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5639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204">
            <a:off x="-791906" y="-1382277"/>
            <a:ext cx="13207964" cy="99059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299411" y="-1395663"/>
            <a:ext cx="15416464" cy="10539663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19150" y="2514600"/>
            <a:ext cx="10877550" cy="4038600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5502442" y="4700337"/>
            <a:ext cx="1171074" cy="1235242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8968" y="3692369"/>
            <a:ext cx="51334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6000" dirty="0">
                <a:solidFill>
                  <a:schemeClr val="bg1"/>
                </a:solidFill>
              </a:rPr>
              <a:t>Broad for administrative discretion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3066" y="849990"/>
            <a:ext cx="513347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6000" dirty="0">
                <a:solidFill>
                  <a:schemeClr val="bg1"/>
                </a:solidFill>
              </a:rPr>
              <a:t>Specific for clear guidance</a:t>
            </a:r>
          </a:p>
        </p:txBody>
      </p:sp>
    </p:spTree>
    <p:extLst>
      <p:ext uri="{BB962C8B-B14F-4D97-AF65-F5344CB8AC3E}">
        <p14:creationId xmlns:p14="http://schemas.microsoft.com/office/powerpoint/2010/main" val="3180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150" y="1352550"/>
            <a:ext cx="1122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within [five] working days</a:t>
            </a:r>
          </a:p>
        </p:txBody>
      </p:sp>
    </p:spTree>
    <p:extLst>
      <p:ext uri="{BB962C8B-B14F-4D97-AF65-F5344CB8AC3E}">
        <p14:creationId xmlns:p14="http://schemas.microsoft.com/office/powerpoint/2010/main" val="15975777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550" y="1352550"/>
            <a:ext cx="1122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to the [superintendent]</a:t>
            </a:r>
          </a:p>
        </p:txBody>
      </p:sp>
    </p:spTree>
    <p:extLst>
      <p:ext uri="{BB962C8B-B14F-4D97-AF65-F5344CB8AC3E}">
        <p14:creationId xmlns:p14="http://schemas.microsoft.com/office/powerpoint/2010/main" val="42768109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550" y="1352550"/>
            <a:ext cx="1122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the Board [may][shall]</a:t>
            </a:r>
          </a:p>
        </p:txBody>
      </p:sp>
    </p:spTree>
    <p:extLst>
      <p:ext uri="{BB962C8B-B14F-4D97-AF65-F5344CB8AC3E}">
        <p14:creationId xmlns:p14="http://schemas.microsoft.com/office/powerpoint/2010/main" val="14087452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0241-580C-4ACC-B4C0-8A2CC1D5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Policy Update</a:t>
            </a:r>
          </a:p>
        </p:txBody>
      </p:sp>
    </p:spTree>
    <p:extLst>
      <p:ext uri="{BB962C8B-B14F-4D97-AF65-F5344CB8AC3E}">
        <p14:creationId xmlns:p14="http://schemas.microsoft.com/office/powerpoint/2010/main" val="25326582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6742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F730-4320-496B-9496-63970B63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Areas of Concern</a:t>
            </a:r>
          </a:p>
        </p:txBody>
      </p:sp>
    </p:spTree>
    <p:extLst>
      <p:ext uri="{BB962C8B-B14F-4D97-AF65-F5344CB8AC3E}">
        <p14:creationId xmlns:p14="http://schemas.microsoft.com/office/powerpoint/2010/main" val="24837013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6F0B-089E-4A54-BCDC-F69A10BD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1" y="255139"/>
            <a:ext cx="11065933" cy="1946275"/>
          </a:xfrm>
        </p:spPr>
        <p:txBody>
          <a:bodyPr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Video Cameras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6E569-C775-48D6-9222-14EF5F68A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Who owns the data?</a:t>
            </a:r>
          </a:p>
          <a:p>
            <a:r>
              <a:rPr lang="en-US" sz="3600" dirty="0"/>
              <a:t>Public Record? </a:t>
            </a:r>
          </a:p>
          <a:p>
            <a:r>
              <a:rPr lang="en-US" sz="3600" dirty="0"/>
              <a:t>Student Record? </a:t>
            </a:r>
          </a:p>
          <a:p>
            <a:r>
              <a:rPr lang="en-US" sz="3600" dirty="0"/>
              <a:t>Personnel Record?</a:t>
            </a:r>
          </a:p>
          <a:p>
            <a:r>
              <a:rPr lang="en-US" sz="3600" dirty="0"/>
              <a:t>FERPA?</a:t>
            </a:r>
          </a:p>
          <a:p>
            <a:r>
              <a:rPr lang="en-US" sz="3600" dirty="0"/>
              <a:t>Parent Rights?</a:t>
            </a:r>
          </a:p>
        </p:txBody>
      </p:sp>
    </p:spTree>
    <p:extLst>
      <p:ext uri="{BB962C8B-B14F-4D97-AF65-F5344CB8AC3E}">
        <p14:creationId xmlns:p14="http://schemas.microsoft.com/office/powerpoint/2010/main" val="38684735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3D331-C0A5-4BD9-B24B-C899978E2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Student Conduct and Disciplinary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67BB1-25B9-498F-8A31-A9636B3A4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/>
              <a:t>Policy EEACC and AR Required</a:t>
            </a:r>
          </a:p>
        </p:txBody>
      </p:sp>
    </p:spTree>
    <p:extLst>
      <p:ext uri="{BB962C8B-B14F-4D97-AF65-F5344CB8AC3E}">
        <p14:creationId xmlns:p14="http://schemas.microsoft.com/office/powerpoint/2010/main" val="33494502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FD23-2104-4920-A38A-04EEED6D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Use of Activity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BD61A-A8A1-43E9-8B11-1AAEA3560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/>
              <a:t>Policy EEACD- Required</a:t>
            </a:r>
          </a:p>
          <a:p>
            <a:endParaRPr lang="en-US" sz="6600" dirty="0"/>
          </a:p>
          <a:p>
            <a:r>
              <a:rPr lang="en-US" sz="5400" dirty="0"/>
              <a:t>* Type 20- no home to school</a:t>
            </a:r>
          </a:p>
        </p:txBody>
      </p:sp>
    </p:spTree>
    <p:extLst>
      <p:ext uri="{BB962C8B-B14F-4D97-AF65-F5344CB8AC3E}">
        <p14:creationId xmlns:p14="http://schemas.microsoft.com/office/powerpoint/2010/main" val="11360449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4EF9-5FB4-4879-98F7-76EC2A5E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Student Transportation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0E54F-1F12-45C5-9ABF-1A2627688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EEA- Required</a:t>
            </a:r>
          </a:p>
        </p:txBody>
      </p:sp>
    </p:spTree>
    <p:extLst>
      <p:ext uri="{BB962C8B-B14F-4D97-AF65-F5344CB8AC3E}">
        <p14:creationId xmlns:p14="http://schemas.microsoft.com/office/powerpoint/2010/main" val="404602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204">
            <a:off x="-791906" y="-1382277"/>
            <a:ext cx="13207964" cy="99059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299411" y="-1395663"/>
            <a:ext cx="15416464" cy="10539663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502442" y="4700337"/>
            <a:ext cx="1171074" cy="1235242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8968" y="3692369"/>
            <a:ext cx="51334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6000" dirty="0">
                <a:solidFill>
                  <a:schemeClr val="bg1"/>
                </a:solidFill>
              </a:rPr>
              <a:t>Broad for administrative discretion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3066" y="849990"/>
            <a:ext cx="513347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6000" dirty="0">
                <a:solidFill>
                  <a:schemeClr val="bg1"/>
                </a:solidFill>
              </a:rPr>
              <a:t>Specific for clear guidance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4167" y="2566371"/>
            <a:ext cx="11412533" cy="4012361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19150" y="2514600"/>
            <a:ext cx="10877550" cy="4038600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4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0768 -0.4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2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781 0.42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213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4759-D268-4F65-B042-F789F56A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Private Vehicle for District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5163B-38D6-4EEB-A960-1F5B9A77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EEBB- Highly Recommended</a:t>
            </a:r>
          </a:p>
        </p:txBody>
      </p:sp>
    </p:spTree>
    <p:extLst>
      <p:ext uri="{BB962C8B-B14F-4D97-AF65-F5344CB8AC3E}">
        <p14:creationId xmlns:p14="http://schemas.microsoft.com/office/powerpoint/2010/main" val="3128201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0A28-6C00-45F9-926B-9F4890CC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Student transportation in private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EB850-875F-44DE-9686-A0BA24B0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/>
              <a:t>Policy EEBB- Highly Recommended</a:t>
            </a:r>
          </a:p>
        </p:txBody>
      </p:sp>
    </p:spTree>
    <p:extLst>
      <p:ext uri="{BB962C8B-B14F-4D97-AF65-F5344CB8AC3E}">
        <p14:creationId xmlns:p14="http://schemas.microsoft.com/office/powerpoint/2010/main" val="27932514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0665F-85AD-4E0D-8841-49FEBC34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What have I missed?</a:t>
            </a:r>
            <a:br>
              <a:rPr lang="en-US" sz="7200" dirty="0">
                <a:solidFill>
                  <a:srgbClr val="FF0000"/>
                </a:solidFill>
              </a:rPr>
            </a:br>
            <a:br>
              <a:rPr lang="en-US" sz="7200" dirty="0">
                <a:solidFill>
                  <a:srgbClr val="FF0000"/>
                </a:solidFill>
              </a:rPr>
            </a:br>
            <a:r>
              <a:rPr lang="en-US" sz="7200" dirty="0">
                <a:solidFill>
                  <a:srgbClr val="FF000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57075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400000">
            <a:off x="6099542" y="4632692"/>
            <a:ext cx="10553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/>
              <a:t>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746" y="58854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Peggy Holstedt, Director</a:t>
            </a:r>
          </a:p>
          <a:p>
            <a:r>
              <a:rPr lang="en-US" sz="2800" dirty="0"/>
              <a:t>pholstedt@osba.org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746" y="1709316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Rick Stucky, Specialist</a:t>
            </a:r>
          </a:p>
          <a:p>
            <a:r>
              <a:rPr lang="en-US" sz="2800" dirty="0"/>
              <a:t>rstucky@osba.org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746" y="3950868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Leslie Fisher, Senior Assistant</a:t>
            </a:r>
          </a:p>
          <a:p>
            <a:r>
              <a:rPr lang="en-US" sz="2800" dirty="0"/>
              <a:t>lfisher@osba.org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746" y="5071644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La’Nell Trissel, Assistant</a:t>
            </a:r>
          </a:p>
          <a:p>
            <a:r>
              <a:rPr lang="en-US" sz="2800" dirty="0"/>
              <a:t>ltrissel@osba.org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8650" y="1339206"/>
            <a:ext cx="6122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POLICY SERVICES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800-578-6722</a:t>
            </a:r>
          </a:p>
        </p:txBody>
      </p:sp>
    </p:spTree>
    <p:extLst>
      <p:ext uri="{BB962C8B-B14F-4D97-AF65-F5344CB8AC3E}">
        <p14:creationId xmlns:p14="http://schemas.microsoft.com/office/powerpoint/2010/main" val="27108360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76300"/>
            <a:ext cx="115633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Police (Slide 3), Rama, https://creativecommons.org/licenses/by-sa/2.0/fr/legalcode, https://commons.wikimedia.org/wiki/File:Police-IMG_4105.jpg</a:t>
            </a:r>
          </a:p>
          <a:p>
            <a:endParaRPr lang="en-US" dirty="0"/>
          </a:p>
          <a:p>
            <a:r>
              <a:rPr lang="en-US" dirty="0"/>
              <a:t>Framing (Slide 10), </a:t>
            </a:r>
            <a:r>
              <a:rPr lang="en-US" dirty="0" err="1"/>
              <a:t>Jaksmata</a:t>
            </a:r>
            <a:r>
              <a:rPr lang="en-US" dirty="0"/>
              <a:t>, http://creativecommons.org/licenses/by-sa/3.0/legalcode, https://en.wikipedia.org/wiki/Framing_(construction)#/media/File:Wood-framed_house.jpg</a:t>
            </a:r>
          </a:p>
          <a:p>
            <a:endParaRPr lang="en-US" dirty="0"/>
          </a:p>
          <a:p>
            <a:r>
              <a:rPr lang="en-US" dirty="0"/>
              <a:t>Mimi (Slide 23), revelife.com, screen shot in folder</a:t>
            </a:r>
          </a:p>
          <a:p>
            <a:endParaRPr lang="en-US" dirty="0"/>
          </a:p>
          <a:p>
            <a:r>
              <a:rPr lang="en-US" dirty="0"/>
              <a:t>Domestic Violence (Slide 28), </a:t>
            </a:r>
            <a:r>
              <a:rPr lang="en-US" dirty="0" err="1"/>
              <a:t>Denitza</a:t>
            </a:r>
            <a:r>
              <a:rPr lang="en-US" dirty="0"/>
              <a:t> </a:t>
            </a:r>
            <a:r>
              <a:rPr lang="en-US" dirty="0" err="1"/>
              <a:t>Tchacarova</a:t>
            </a:r>
            <a:r>
              <a:rPr lang="en-US" dirty="0"/>
              <a:t>, http://creativecommons.org/licenses/by-sa/2.0/legalcode, https://en.wikipedia.org/wiki/Epidemiology_of_domestic_violence#/media/File:A_Russian_poster_urging_open_your_eyes_-_against_women_being_abused.jpg</a:t>
            </a:r>
          </a:p>
          <a:p>
            <a:endParaRPr lang="en-US" dirty="0"/>
          </a:p>
          <a:p>
            <a:r>
              <a:rPr lang="en-US" dirty="0"/>
              <a:t>Sunblock (Slide 32), </a:t>
            </a:r>
            <a:r>
              <a:rPr lang="en-US" dirty="0" err="1"/>
              <a:t>Earthlydelights</a:t>
            </a:r>
            <a:r>
              <a:rPr lang="en-US" dirty="0"/>
              <a:t>, https://creativecommons.org/licenses/by/2.0/legalcode, https://www.flickr.com/photos/earthlydelights/4424316944</a:t>
            </a:r>
          </a:p>
          <a:p>
            <a:endParaRPr lang="en-US" dirty="0"/>
          </a:p>
          <a:p>
            <a:r>
              <a:rPr lang="en-US" dirty="0"/>
              <a:t>Penguins (Slide 76), Brocken </a:t>
            </a:r>
            <a:r>
              <a:rPr lang="en-US" dirty="0" err="1"/>
              <a:t>Inaglory</a:t>
            </a:r>
            <a:r>
              <a:rPr lang="en-US" dirty="0"/>
              <a:t>, https://creativecommons.org/licenses/by-sa/3.0/legalcode, https://commons.wikimedia.org/wiki/File:Emperor(Aptenodytes_forsteri)_chick_with_parent_In_Ross_sea.jpg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266700"/>
            <a:ext cx="550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PHOTO CREDITS</a:t>
            </a:r>
          </a:p>
        </p:txBody>
      </p:sp>
    </p:spTree>
    <p:extLst>
      <p:ext uri="{BB962C8B-B14F-4D97-AF65-F5344CB8AC3E}">
        <p14:creationId xmlns:p14="http://schemas.microsoft.com/office/powerpoint/2010/main" val="10677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368071">
            <a:off x="78765" y="2506804"/>
            <a:ext cx="10255304" cy="1844842"/>
          </a:xfrm>
          <a:prstGeom prst="rect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838741">
            <a:off x="748759" y="2045725"/>
            <a:ext cx="11610168" cy="1844842"/>
          </a:xfrm>
          <a:prstGeom prst="rect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843" y="2229854"/>
            <a:ext cx="1172677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6000" b="1" dirty="0"/>
              <a:t>DETAILED DIRECTIONS</a:t>
            </a:r>
          </a:p>
          <a:p>
            <a:pPr>
              <a:lnSpc>
                <a:spcPts val="5000"/>
              </a:lnSpc>
            </a:pPr>
            <a:r>
              <a:rPr lang="en-US" sz="6000" b="1" dirty="0"/>
              <a:t>FORMS</a:t>
            </a:r>
          </a:p>
          <a:p>
            <a:pPr>
              <a:lnSpc>
                <a:spcPts val="5000"/>
              </a:lnSpc>
            </a:pPr>
            <a:r>
              <a:rPr lang="en-US" sz="6000" b="1" dirty="0"/>
              <a:t>JOB DESCRIPTIONS</a:t>
            </a:r>
          </a:p>
        </p:txBody>
      </p:sp>
    </p:spTree>
    <p:extLst>
      <p:ext uri="{BB962C8B-B14F-4D97-AF65-F5344CB8AC3E}">
        <p14:creationId xmlns:p14="http://schemas.microsoft.com/office/powerpoint/2010/main" val="37714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221" y="481263"/>
            <a:ext cx="3144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POLICY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168" y="1868905"/>
            <a:ext cx="3184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WHAT</a:t>
            </a:r>
          </a:p>
          <a:p>
            <a:pPr algn="ctr"/>
            <a:r>
              <a:rPr lang="en-US" sz="6000" b="1" dirty="0"/>
              <a:t>WHY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9095" y="1868904"/>
            <a:ext cx="3184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43223346"/>
      </p:ext>
    </p:extLst>
  </p:cSld>
  <p:clrMapOvr>
    <a:masterClrMapping/>
  </p:clrMapOvr>
</p:sld>
</file>

<file path=ppt/theme/theme1.xml><?xml version="1.0" encoding="utf-8"?>
<a:theme xmlns:a="http://schemas.openxmlformats.org/drawingml/2006/main" name="OSBA Impact - blue logo">
  <a:themeElements>
    <a:clrScheme name="Blue with yellow">
      <a:dk1>
        <a:srgbClr val="000000"/>
      </a:dk1>
      <a:lt1>
        <a:srgbClr val="ECECEC"/>
      </a:lt1>
      <a:dk2>
        <a:srgbClr val="015A9C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EECE30"/>
      </a:accent5>
      <a:accent6>
        <a:srgbClr val="548235"/>
      </a:accent6>
      <a:hlink>
        <a:srgbClr val="5F5F5F"/>
      </a:hlink>
      <a:folHlink>
        <a:srgbClr val="919191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C6948C-9B96-4F07-ACCA-3D42D2A1EA5E}" vid="{9059DACD-8AA8-4C41-8FB8-66CED75ACA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OSBA Impact - blue logo</Template>
  <TotalTime>1274</TotalTime>
  <Words>1519</Words>
  <Application>Microsoft Office PowerPoint</Application>
  <PresentationFormat>Widescreen</PresentationFormat>
  <Paragraphs>381</Paragraphs>
  <Slides>74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Tahoma</vt:lpstr>
      <vt:lpstr>Times New Roman</vt:lpstr>
      <vt:lpstr>OSBA Impact - blue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not  Policy or AR where else could it be?</vt:lpstr>
      <vt:lpstr>PowerPoint Presentation</vt:lpstr>
      <vt:lpstr>PowerPoint Presentation</vt:lpstr>
      <vt:lpstr>PowerPoint Presentation</vt:lpstr>
      <vt:lpstr>Contract</vt:lpstr>
      <vt:lpstr>Remember!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Required</vt:lpstr>
      <vt:lpstr>PowerPoint Presentation</vt:lpstr>
      <vt:lpstr>PowerPoint Presentation</vt:lpstr>
      <vt:lpstr>PowerPoint Presentation</vt:lpstr>
      <vt:lpstr>PowerPoint Presentation</vt:lpstr>
      <vt:lpstr>Highly Recommended</vt:lpstr>
      <vt:lpstr>PowerPoint Presentation</vt:lpstr>
      <vt:lpstr>Conditionally Required</vt:lpstr>
      <vt:lpstr>PowerPoint Presentation</vt:lpstr>
      <vt:lpstr>Optional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Policy Update</vt:lpstr>
      <vt:lpstr>PowerPoint Presentation</vt:lpstr>
      <vt:lpstr>Areas of Concern</vt:lpstr>
      <vt:lpstr>Video Cameras</vt:lpstr>
      <vt:lpstr>Student Conduct and Disciplinary Procedures</vt:lpstr>
      <vt:lpstr>Use of Activity Vehicles</vt:lpstr>
      <vt:lpstr>Student Transportation Services</vt:lpstr>
      <vt:lpstr>Private Vehicle for District Business</vt:lpstr>
      <vt:lpstr>Student transportation in private vehicles</vt:lpstr>
      <vt:lpstr>What have I missed?  Questions</vt:lpstr>
      <vt:lpstr>PowerPoint Presentation</vt:lpstr>
      <vt:lpstr>PowerPoint Presentation</vt:lpstr>
    </vt:vector>
  </TitlesOfParts>
  <Company>OSBA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101</dc:title>
  <dc:creator>Spencer Lewis</dc:creator>
  <cp:lastModifiedBy>Peggy Holstedt</cp:lastModifiedBy>
  <cp:revision>70</cp:revision>
  <cp:lastPrinted>2016-06-30T22:57:42Z</cp:lastPrinted>
  <dcterms:created xsi:type="dcterms:W3CDTF">2015-11-09T20:09:40Z</dcterms:created>
  <dcterms:modified xsi:type="dcterms:W3CDTF">2018-06-13T15:41:39Z</dcterms:modified>
</cp:coreProperties>
</file>