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0"/>
  </p:notesMasterIdLst>
  <p:handoutMasterIdLst>
    <p:handoutMasterId r:id="rId41"/>
  </p:handoutMasterIdLst>
  <p:sldIdLst>
    <p:sldId id="263" r:id="rId2"/>
    <p:sldId id="398" r:id="rId3"/>
    <p:sldId id="316" r:id="rId4"/>
    <p:sldId id="385" r:id="rId5"/>
    <p:sldId id="386" r:id="rId6"/>
    <p:sldId id="387" r:id="rId7"/>
    <p:sldId id="384" r:id="rId8"/>
    <p:sldId id="301" r:id="rId9"/>
    <p:sldId id="335" r:id="rId10"/>
    <p:sldId id="365" r:id="rId11"/>
    <p:sldId id="412" r:id="rId12"/>
    <p:sldId id="272" r:id="rId13"/>
    <p:sldId id="399" r:id="rId14"/>
    <p:sldId id="287" r:id="rId15"/>
    <p:sldId id="338" r:id="rId16"/>
    <p:sldId id="326" r:id="rId17"/>
    <p:sldId id="419" r:id="rId18"/>
    <p:sldId id="413" r:id="rId19"/>
    <p:sldId id="390" r:id="rId20"/>
    <p:sldId id="391" r:id="rId21"/>
    <p:sldId id="401" r:id="rId22"/>
    <p:sldId id="393" r:id="rId23"/>
    <p:sldId id="340" r:id="rId24"/>
    <p:sldId id="265" r:id="rId25"/>
    <p:sldId id="402" r:id="rId26"/>
    <p:sldId id="414" r:id="rId27"/>
    <p:sldId id="403" r:id="rId28"/>
    <p:sldId id="416" r:id="rId29"/>
    <p:sldId id="405" r:id="rId30"/>
    <p:sldId id="415" r:id="rId31"/>
    <p:sldId id="407" r:id="rId32"/>
    <p:sldId id="408" r:id="rId33"/>
    <p:sldId id="420" r:id="rId34"/>
    <p:sldId id="421" r:id="rId35"/>
    <p:sldId id="417" r:id="rId36"/>
    <p:sldId id="418" r:id="rId37"/>
    <p:sldId id="422" r:id="rId38"/>
    <p:sldId id="409" r:id="rId39"/>
  </p:sldIdLst>
  <p:sldSz cx="9144000" cy="6858000" type="screen4x3"/>
  <p:notesSz cx="7010400" cy="9296400"/>
  <p:custDataLst>
    <p:tags r:id="rId42"/>
  </p:custDataLst>
  <p:defaultTextStyle>
    <a:defPPr>
      <a:defRPr lang="en-US"/>
    </a:defPPr>
    <a:lvl1pPr algn="l" rtl="0" fontAlgn="base">
      <a:spcBef>
        <a:spcPct val="0"/>
      </a:spcBef>
      <a:spcAft>
        <a:spcPct val="0"/>
      </a:spcAft>
      <a:defRPr sz="2400" kern="1200">
        <a:solidFill>
          <a:schemeClr val="tx1"/>
        </a:solidFill>
        <a:latin typeface="Times New Roman" pitchFamily="18" charset="0"/>
        <a:ea typeface="+mn-ea"/>
        <a:cs typeface="+mn-cs"/>
      </a:defRPr>
    </a:lvl1pPr>
    <a:lvl2pPr marL="457200" algn="l" rtl="0" fontAlgn="base">
      <a:spcBef>
        <a:spcPct val="0"/>
      </a:spcBef>
      <a:spcAft>
        <a:spcPct val="0"/>
      </a:spcAft>
      <a:defRPr sz="2400" kern="1200">
        <a:solidFill>
          <a:schemeClr val="tx1"/>
        </a:solidFill>
        <a:latin typeface="Times New Roman" pitchFamily="18" charset="0"/>
        <a:ea typeface="+mn-ea"/>
        <a:cs typeface="+mn-cs"/>
      </a:defRPr>
    </a:lvl2pPr>
    <a:lvl3pPr marL="914400" algn="l" rtl="0" fontAlgn="base">
      <a:spcBef>
        <a:spcPct val="0"/>
      </a:spcBef>
      <a:spcAft>
        <a:spcPct val="0"/>
      </a:spcAft>
      <a:defRPr sz="2400" kern="1200">
        <a:solidFill>
          <a:schemeClr val="tx1"/>
        </a:solidFill>
        <a:latin typeface="Times New Roman" pitchFamily="18" charset="0"/>
        <a:ea typeface="+mn-ea"/>
        <a:cs typeface="+mn-cs"/>
      </a:defRPr>
    </a:lvl3pPr>
    <a:lvl4pPr marL="1371600" algn="l" rtl="0" fontAlgn="base">
      <a:spcBef>
        <a:spcPct val="0"/>
      </a:spcBef>
      <a:spcAft>
        <a:spcPct val="0"/>
      </a:spcAft>
      <a:defRPr sz="2400" kern="1200">
        <a:solidFill>
          <a:schemeClr val="tx1"/>
        </a:solidFill>
        <a:latin typeface="Times New Roman" pitchFamily="18" charset="0"/>
        <a:ea typeface="+mn-ea"/>
        <a:cs typeface="+mn-cs"/>
      </a:defRPr>
    </a:lvl4pPr>
    <a:lvl5pPr marL="1828800" algn="l" rtl="0" fontAlgn="base">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00"/>
    <a:srgbClr val="130AC2"/>
    <a:srgbClr val="410FBD"/>
    <a:srgbClr val="0066FF"/>
    <a:srgbClr val="FFFF00"/>
    <a:srgbClr val="00CC00"/>
    <a:srgbClr val="277EFF"/>
    <a:srgbClr val="FF3300"/>
    <a:srgbClr val="3366FF"/>
    <a:srgbClr val="3989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2633" autoAdjust="0"/>
  </p:normalViewPr>
  <p:slideViewPr>
    <p:cSldViewPr>
      <p:cViewPr varScale="1">
        <p:scale>
          <a:sx n="67" d="100"/>
          <a:sy n="67" d="100"/>
        </p:scale>
        <p:origin x="438" y="66"/>
      </p:cViewPr>
      <p:guideLst>
        <p:guide orient="horz" pos="2160"/>
        <p:guide pos="2880"/>
      </p:guideLst>
    </p:cSldViewPr>
  </p:slideViewPr>
  <p:outlineViewPr>
    <p:cViewPr>
      <p:scale>
        <a:sx n="33" d="100"/>
        <a:sy n="33" d="100"/>
      </p:scale>
      <p:origin x="0" y="-18948"/>
    </p:cViewPr>
    <p:sldLst>
      <p:sld r:id="rId1" collapse="1"/>
      <p:sld r:id="rId2" collapse="1"/>
      <p:sld r:id="rId3" collapse="1"/>
      <p:sld r:id="rId4" collapse="1"/>
    </p:sldLst>
  </p:outlineViewPr>
  <p:notesTextViewPr>
    <p:cViewPr>
      <p:scale>
        <a:sx n="100" d="100"/>
        <a:sy n="100" d="100"/>
      </p:scale>
      <p:origin x="0" y="0"/>
    </p:cViewPr>
  </p:notesTextViewPr>
  <p:sorterViewPr>
    <p:cViewPr>
      <p:scale>
        <a:sx n="66" d="100"/>
        <a:sy n="66" d="100"/>
      </p:scale>
      <p:origin x="0" y="-2754"/>
    </p:cViewPr>
  </p:sorterViewPr>
  <p:notesViewPr>
    <p:cSldViewPr>
      <p:cViewPr varScale="1">
        <p:scale>
          <a:sx n="74" d="100"/>
          <a:sy n="74" d="100"/>
        </p:scale>
        <p:origin x="1392" y="6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gs" Target="tags/tag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_rels/viewProps.xml.rels><?xml version="1.0" encoding="UTF-8" standalone="yes"?>
<Relationships xmlns="http://schemas.openxmlformats.org/package/2006/relationships"><Relationship Id="rId3" Type="http://schemas.openxmlformats.org/officeDocument/2006/relationships/slide" Target="slides/slide18.xml"/><Relationship Id="rId2" Type="http://schemas.openxmlformats.org/officeDocument/2006/relationships/slide" Target="slides/slide15.xml"/><Relationship Id="rId1" Type="http://schemas.openxmlformats.org/officeDocument/2006/relationships/slide" Target="slides/slide12.xml"/><Relationship Id="rId4" Type="http://schemas.openxmlformats.org/officeDocument/2006/relationships/slide" Target="slides/slide20.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410" name="Rectangle 2"/>
          <p:cNvSpPr>
            <a:spLocks noGrp="1" noChangeArrowheads="1"/>
          </p:cNvSpPr>
          <p:nvPr>
            <p:ph type="hdr" sz="quarter"/>
          </p:nvPr>
        </p:nvSpPr>
        <p:spPr bwMode="auto">
          <a:xfrm>
            <a:off x="0" y="0"/>
            <a:ext cx="3037840" cy="464820"/>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a:defRPr sz="1200"/>
            </a:lvl1pPr>
          </a:lstStyle>
          <a:p>
            <a:endParaRPr lang="en-US"/>
          </a:p>
        </p:txBody>
      </p:sp>
      <p:sp>
        <p:nvSpPr>
          <p:cNvPr id="17411" name="Rectangle 3"/>
          <p:cNvSpPr>
            <a:spLocks noGrp="1" noChangeArrowheads="1"/>
          </p:cNvSpPr>
          <p:nvPr>
            <p:ph type="dt" sz="quarter" idx="1"/>
          </p:nvPr>
        </p:nvSpPr>
        <p:spPr bwMode="auto">
          <a:xfrm>
            <a:off x="3972560" y="0"/>
            <a:ext cx="3037840" cy="464820"/>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algn="r">
              <a:defRPr sz="1200"/>
            </a:lvl1pPr>
          </a:lstStyle>
          <a:p>
            <a:endParaRPr lang="en-US"/>
          </a:p>
        </p:txBody>
      </p:sp>
      <p:sp>
        <p:nvSpPr>
          <p:cNvPr id="17412" name="Rectangle 4"/>
          <p:cNvSpPr>
            <a:spLocks noGrp="1" noChangeArrowheads="1"/>
          </p:cNvSpPr>
          <p:nvPr>
            <p:ph type="ftr" sz="quarter" idx="2"/>
          </p:nvPr>
        </p:nvSpPr>
        <p:spPr bwMode="auto">
          <a:xfrm>
            <a:off x="0" y="8831580"/>
            <a:ext cx="3037840" cy="464820"/>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a:defRPr sz="1200"/>
            </a:lvl1pPr>
          </a:lstStyle>
          <a:p>
            <a:endParaRPr lang="en-US"/>
          </a:p>
        </p:txBody>
      </p:sp>
      <p:sp>
        <p:nvSpPr>
          <p:cNvPr id="17413" name="Rectangle 5"/>
          <p:cNvSpPr>
            <a:spLocks noGrp="1" noChangeArrowheads="1"/>
          </p:cNvSpPr>
          <p:nvPr>
            <p:ph type="sldNum" sz="quarter" idx="3"/>
          </p:nvPr>
        </p:nvSpPr>
        <p:spPr bwMode="auto">
          <a:xfrm>
            <a:off x="3972560" y="8831580"/>
            <a:ext cx="3037840" cy="464820"/>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algn="r">
              <a:defRPr sz="1200"/>
            </a:lvl1pPr>
          </a:lstStyle>
          <a:p>
            <a:fld id="{31901FF8-CD17-490A-B778-D3886B6CEF94}" type="slidenum">
              <a:rPr lang="en-US"/>
              <a:pPr/>
              <a:t>‹#›</a:t>
            </a:fld>
            <a:endParaRPr lang="en-US"/>
          </a:p>
        </p:txBody>
      </p:sp>
    </p:spTree>
    <p:extLst>
      <p:ext uri="{BB962C8B-B14F-4D97-AF65-F5344CB8AC3E}">
        <p14:creationId xmlns:p14="http://schemas.microsoft.com/office/powerpoint/2010/main" val="246271961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3037840" cy="464820"/>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a:defRPr sz="1200"/>
            </a:lvl1pPr>
          </a:lstStyle>
          <a:p>
            <a:endParaRPr lang="en-US"/>
          </a:p>
        </p:txBody>
      </p:sp>
      <p:sp>
        <p:nvSpPr>
          <p:cNvPr id="3075" name="Rectangle 3"/>
          <p:cNvSpPr>
            <a:spLocks noGrp="1" noChangeArrowheads="1"/>
          </p:cNvSpPr>
          <p:nvPr>
            <p:ph type="dt" idx="1"/>
          </p:nvPr>
        </p:nvSpPr>
        <p:spPr bwMode="auto">
          <a:xfrm>
            <a:off x="3972560" y="0"/>
            <a:ext cx="3037840" cy="464820"/>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algn="r">
              <a:defRPr sz="1200"/>
            </a:lvl1pPr>
          </a:lstStyle>
          <a:p>
            <a:endParaRPr lang="en-US"/>
          </a:p>
        </p:txBody>
      </p:sp>
      <p:sp>
        <p:nvSpPr>
          <p:cNvPr id="3076" name="Rectangle 4"/>
          <p:cNvSpPr>
            <a:spLocks noGrp="1" noRot="1" noChangeAspect="1" noChangeArrowheads="1" noTextEdit="1"/>
          </p:cNvSpPr>
          <p:nvPr>
            <p:ph type="sldImg" idx="2"/>
          </p:nvPr>
        </p:nvSpPr>
        <p:spPr bwMode="auto">
          <a:xfrm>
            <a:off x="1181100" y="696913"/>
            <a:ext cx="4648200" cy="3486150"/>
          </a:xfrm>
          <a:prstGeom prst="rect">
            <a:avLst/>
          </a:prstGeom>
          <a:noFill/>
          <a:ln w="9525">
            <a:solidFill>
              <a:srgbClr val="000000"/>
            </a:solidFill>
            <a:miter lim="800000"/>
            <a:headEnd/>
            <a:tailEnd/>
          </a:ln>
          <a:effectLst/>
        </p:spPr>
      </p:sp>
      <p:sp>
        <p:nvSpPr>
          <p:cNvPr id="3077" name="Rectangle 5"/>
          <p:cNvSpPr>
            <a:spLocks noGrp="1" noChangeArrowheads="1"/>
          </p:cNvSpPr>
          <p:nvPr>
            <p:ph type="body" sz="quarter" idx="3"/>
          </p:nvPr>
        </p:nvSpPr>
        <p:spPr bwMode="auto">
          <a:xfrm>
            <a:off x="934720" y="4415790"/>
            <a:ext cx="5140960" cy="4183380"/>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3078" name="Rectangle 6"/>
          <p:cNvSpPr>
            <a:spLocks noGrp="1" noChangeArrowheads="1"/>
          </p:cNvSpPr>
          <p:nvPr>
            <p:ph type="ftr" sz="quarter" idx="4"/>
          </p:nvPr>
        </p:nvSpPr>
        <p:spPr bwMode="auto">
          <a:xfrm>
            <a:off x="0" y="8831580"/>
            <a:ext cx="3037840" cy="464820"/>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a:defRPr sz="1200"/>
            </a:lvl1pPr>
          </a:lstStyle>
          <a:p>
            <a:endParaRPr lang="en-US"/>
          </a:p>
        </p:txBody>
      </p:sp>
      <p:sp>
        <p:nvSpPr>
          <p:cNvPr id="3079" name="Rectangle 7"/>
          <p:cNvSpPr>
            <a:spLocks noGrp="1" noChangeArrowheads="1"/>
          </p:cNvSpPr>
          <p:nvPr>
            <p:ph type="sldNum" sz="quarter" idx="5"/>
          </p:nvPr>
        </p:nvSpPr>
        <p:spPr bwMode="auto">
          <a:xfrm>
            <a:off x="3972560" y="8831580"/>
            <a:ext cx="3037840" cy="464820"/>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algn="r">
              <a:defRPr sz="1200"/>
            </a:lvl1pPr>
          </a:lstStyle>
          <a:p>
            <a:fld id="{5E53B059-1A4A-47A2-848E-C52655756065}" type="slidenum">
              <a:rPr lang="en-US"/>
              <a:pPr/>
              <a:t>‹#›</a:t>
            </a:fld>
            <a:endParaRPr lang="en-US"/>
          </a:p>
        </p:txBody>
      </p:sp>
    </p:spTree>
    <p:extLst>
      <p:ext uri="{BB962C8B-B14F-4D97-AF65-F5344CB8AC3E}">
        <p14:creationId xmlns:p14="http://schemas.microsoft.com/office/powerpoint/2010/main" val="3036993431"/>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Times New Roman" pitchFamily="18" charset="0"/>
        <a:ea typeface="+mn-ea"/>
        <a:cs typeface="+mn-cs"/>
      </a:defRPr>
    </a:lvl1pPr>
    <a:lvl2pPr marL="457200" algn="l" rtl="0" fontAlgn="base">
      <a:spcBef>
        <a:spcPct val="30000"/>
      </a:spcBef>
      <a:spcAft>
        <a:spcPct val="0"/>
      </a:spcAft>
      <a:defRPr sz="1200" kern="1200">
        <a:solidFill>
          <a:schemeClr val="tx1"/>
        </a:solidFill>
        <a:latin typeface="Times New Roman" pitchFamily="18" charset="0"/>
        <a:ea typeface="+mn-ea"/>
        <a:cs typeface="+mn-cs"/>
      </a:defRPr>
    </a:lvl2pPr>
    <a:lvl3pPr marL="914400" algn="l" rtl="0" fontAlgn="base">
      <a:spcBef>
        <a:spcPct val="30000"/>
      </a:spcBef>
      <a:spcAft>
        <a:spcPct val="0"/>
      </a:spcAft>
      <a:defRPr sz="1200" kern="1200">
        <a:solidFill>
          <a:schemeClr val="tx1"/>
        </a:solidFill>
        <a:latin typeface="Times New Roman" pitchFamily="18" charset="0"/>
        <a:ea typeface="+mn-ea"/>
        <a:cs typeface="+mn-cs"/>
      </a:defRPr>
    </a:lvl3pPr>
    <a:lvl4pPr marL="1371600" algn="l" rtl="0" fontAlgn="base">
      <a:spcBef>
        <a:spcPct val="30000"/>
      </a:spcBef>
      <a:spcAft>
        <a:spcPct val="0"/>
      </a:spcAft>
      <a:defRPr sz="1200" kern="1200">
        <a:solidFill>
          <a:schemeClr val="tx1"/>
        </a:solidFill>
        <a:latin typeface="Times New Roman" pitchFamily="18" charset="0"/>
        <a:ea typeface="+mn-ea"/>
        <a:cs typeface="+mn-cs"/>
      </a:defRPr>
    </a:lvl4pPr>
    <a:lvl5pPr marL="1828800" algn="l" rtl="0" fontAlgn="base">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F278BC6-4478-47E4-9303-7CFB43BB14F9}" type="slidenum">
              <a:rPr lang="en-US"/>
              <a:pPr/>
              <a:t>1</a:t>
            </a:fld>
            <a:endParaRPr lang="en-US"/>
          </a:p>
        </p:txBody>
      </p:sp>
      <p:sp>
        <p:nvSpPr>
          <p:cNvPr id="70658" name="Rectangle 2"/>
          <p:cNvSpPr>
            <a:spLocks noGrp="1" noRot="1" noChangeAspect="1" noChangeArrowheads="1" noTextEdit="1"/>
          </p:cNvSpPr>
          <p:nvPr>
            <p:ph type="sldImg"/>
          </p:nvPr>
        </p:nvSpPr>
        <p:spPr>
          <a:ln/>
        </p:spPr>
      </p:sp>
      <p:sp>
        <p:nvSpPr>
          <p:cNvPr id="70659" name="Rectangle 3"/>
          <p:cNvSpPr>
            <a:spLocks noGrp="1" noChangeArrowheads="1"/>
          </p:cNvSpPr>
          <p:nvPr>
            <p:ph type="body" idx="1"/>
          </p:nvPr>
        </p:nvSpPr>
        <p:spPr/>
        <p:txBody>
          <a:bodyPr/>
          <a:lstStyle/>
          <a:p>
            <a:r>
              <a:rPr lang="en-US" dirty="0" smtClean="0"/>
              <a:t>Here at the Archives Division, we have three</a:t>
            </a:r>
            <a:r>
              <a:rPr lang="en-US" baseline="0" dirty="0" smtClean="0"/>
              <a:t> distinct units – </a:t>
            </a:r>
          </a:p>
          <a:p>
            <a:endParaRPr lang="en-US" baseline="0" dirty="0" smtClean="0"/>
          </a:p>
          <a:p>
            <a:r>
              <a:rPr lang="en-US" baseline="0" dirty="0" smtClean="0"/>
              <a:t>Publications unit publishes the Oregon Administrative Rules, and the Blue Book, which is an almanac that takes a snapshot of Oregon government every 2 years. </a:t>
            </a:r>
          </a:p>
          <a:p>
            <a:endParaRPr lang="en-US" baseline="0" dirty="0" smtClean="0"/>
          </a:p>
          <a:p>
            <a:r>
              <a:rPr lang="en-US" baseline="0" dirty="0" smtClean="0"/>
              <a:t>The Reference unit accessions and provides access to Oregon’s permanent, historically valuable public records. You can come and use the Reference Room to view items from our collection or request records online. The collection is especially popular with genealogists, attorneys, and researchers of all kinds. </a:t>
            </a:r>
          </a:p>
          <a:p>
            <a:endParaRPr lang="en-US" baseline="0" dirty="0" smtClean="0"/>
          </a:p>
          <a:p>
            <a:r>
              <a:rPr lang="en-US" baseline="0" dirty="0" smtClean="0"/>
              <a:t>The third unit at the Archives is the Record Management Unit. We provide records management advice and assistance to all government entities from your largest state agency to your smallest sanitation district. We write retention schedules for all entities, including both general and special schedules. Our unit also manages the Security Microfilm Repository and the State Records Center, a warehouse where agencies can store non-permanent records. It’s a much less expensive alternative to a private records warehouse. The last function of our unit is the Oregon Records Management Solution, a project where we work with agencies to implement an electronic records management system. </a:t>
            </a:r>
            <a:endParaRPr lang="en-US" dirty="0"/>
          </a:p>
        </p:txBody>
      </p:sp>
    </p:spTree>
    <p:extLst>
      <p:ext uri="{BB962C8B-B14F-4D97-AF65-F5344CB8AC3E}">
        <p14:creationId xmlns:p14="http://schemas.microsoft.com/office/powerpoint/2010/main" val="259469082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9B042E5-F960-413C-A348-408897B09A5D}" type="slidenum">
              <a:rPr lang="en-US"/>
              <a:pPr/>
              <a:t>16</a:t>
            </a:fld>
            <a:endParaRPr lang="en-US"/>
          </a:p>
        </p:txBody>
      </p:sp>
      <p:sp>
        <p:nvSpPr>
          <p:cNvPr id="72706" name="Rectangle 2"/>
          <p:cNvSpPr>
            <a:spLocks noGrp="1" noRot="1" noChangeAspect="1" noChangeArrowheads="1" noTextEdit="1"/>
          </p:cNvSpPr>
          <p:nvPr>
            <p:ph type="sldImg"/>
          </p:nvPr>
        </p:nvSpPr>
        <p:spPr>
          <a:ln/>
        </p:spPr>
      </p:sp>
      <p:sp>
        <p:nvSpPr>
          <p:cNvPr id="72707" name="Rectangle 3"/>
          <p:cNvSpPr>
            <a:spLocks noGrp="1" noChangeArrowheads="1"/>
          </p:cNvSpPr>
          <p:nvPr>
            <p:ph type="body" idx="1"/>
          </p:nvPr>
        </p:nvSpPr>
        <p:spPr/>
        <p:txBody>
          <a:bodyPr/>
          <a:lstStyle/>
          <a:p>
            <a:r>
              <a:rPr lang="en-US" dirty="0" smtClean="0"/>
              <a:t>Your</a:t>
            </a:r>
            <a:r>
              <a:rPr lang="en-US" baseline="0" dirty="0" smtClean="0"/>
              <a:t> records retention schedule is your only legal authorization to destroy public records. The State Archivist is the only person who can authorize a retention schedule. </a:t>
            </a:r>
          </a:p>
          <a:p>
            <a:endParaRPr lang="en-US" baseline="0" dirty="0" smtClean="0"/>
          </a:p>
          <a:p>
            <a:r>
              <a:rPr lang="en-US" baseline="0" dirty="0" smtClean="0"/>
              <a:t>When we write a records retention schedule, we take into account the four categories of possible record value. Administrative, legal, fiscal, and historical. </a:t>
            </a:r>
            <a:endParaRPr lang="en-US" dirty="0"/>
          </a:p>
        </p:txBody>
      </p:sp>
    </p:spTree>
    <p:extLst>
      <p:ext uri="{BB962C8B-B14F-4D97-AF65-F5344CB8AC3E}">
        <p14:creationId xmlns:p14="http://schemas.microsoft.com/office/powerpoint/2010/main" val="388181703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98C5345-C9D6-48F9-8C1B-EA9E22F31E93}" type="slidenum">
              <a:rPr lang="en-US"/>
              <a:pPr/>
              <a:t>18</a:t>
            </a:fld>
            <a:endParaRPr lang="en-US"/>
          </a:p>
        </p:txBody>
      </p:sp>
      <p:sp>
        <p:nvSpPr>
          <p:cNvPr id="61442" name="Rectangle 2"/>
          <p:cNvSpPr>
            <a:spLocks noGrp="1" noRot="1" noChangeAspect="1" noChangeArrowheads="1" noTextEdit="1"/>
          </p:cNvSpPr>
          <p:nvPr>
            <p:ph type="sldImg"/>
          </p:nvPr>
        </p:nvSpPr>
        <p:spPr>
          <a:ln/>
        </p:spPr>
      </p:sp>
      <p:sp>
        <p:nvSpPr>
          <p:cNvPr id="61443" name="Rectangle 3"/>
          <p:cNvSpPr>
            <a:spLocks noGrp="1" noChangeArrowheads="1"/>
          </p:cNvSpPr>
          <p:nvPr>
            <p:ph type="body" idx="1"/>
          </p:nvPr>
        </p:nvSpPr>
        <p:spPr/>
        <p:txBody>
          <a:bodyPr/>
          <a:lstStyle/>
          <a:p>
            <a:r>
              <a:rPr lang="en-US" dirty="0" smtClean="0"/>
              <a:t>Now</a:t>
            </a:r>
            <a:r>
              <a:rPr lang="en-US" baseline="0" dirty="0" smtClean="0"/>
              <a:t> that we have the legal framework for records management established it’s important to discuss how we actually go about handling the records in our care. What we all do currently is store records and other information. We are great at storing things, but storage is only a tiny part of records management. We need to look at how we are organizing our records so that we can work with them, provide access to them, and ultimately destroy them when the time comes.</a:t>
            </a:r>
            <a:endParaRPr lang="en-US" dirty="0"/>
          </a:p>
        </p:txBody>
      </p:sp>
    </p:spTree>
    <p:extLst>
      <p:ext uri="{BB962C8B-B14F-4D97-AF65-F5344CB8AC3E}">
        <p14:creationId xmlns:p14="http://schemas.microsoft.com/office/powerpoint/2010/main" val="307040224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4D8F98A-55DB-43BC-872A-44B91FBDD5BE}" type="slidenum">
              <a:rPr lang="en-US">
                <a:solidFill>
                  <a:srgbClr val="000000"/>
                </a:solidFill>
              </a:rPr>
              <a:pPr/>
              <a:t>19</a:t>
            </a:fld>
            <a:endParaRPr lang="en-US">
              <a:solidFill>
                <a:srgbClr val="000000"/>
              </a:solidFill>
            </a:endParaRPr>
          </a:p>
        </p:txBody>
      </p:sp>
      <p:sp>
        <p:nvSpPr>
          <p:cNvPr id="73730" name="Rectangle 2"/>
          <p:cNvSpPr>
            <a:spLocks noGrp="1" noRot="1" noChangeAspect="1" noChangeArrowheads="1" noTextEdit="1"/>
          </p:cNvSpPr>
          <p:nvPr>
            <p:ph type="sldImg"/>
          </p:nvPr>
        </p:nvSpPr>
        <p:spPr>
          <a:ln/>
        </p:spPr>
      </p:sp>
      <p:sp>
        <p:nvSpPr>
          <p:cNvPr id="73731" name="Rectangle 3"/>
          <p:cNvSpPr>
            <a:spLocks noGrp="1" noChangeArrowheads="1"/>
          </p:cNvSpPr>
          <p:nvPr>
            <p:ph type="body" idx="1"/>
          </p:nvPr>
        </p:nvSpPr>
        <p:spPr/>
        <p:txBody>
          <a:bodyPr/>
          <a:lstStyle/>
          <a:p>
            <a:r>
              <a:rPr lang="en-US" baseline="0" dirty="0" smtClean="0"/>
              <a:t>Here we have a typical office file cabinet. Each drawer may have one or more major subject areas which are further sorted by dividers and folders. Records are identified by labels and other notation, and sorted by a defined criteria – alphabetically, chronologically, etc. This is essentially how paper records have been filed for decades, and the basic structure is second nature to most people who work in office environments. </a:t>
            </a:r>
          </a:p>
          <a:p>
            <a:r>
              <a:rPr lang="en-US" baseline="0" dirty="0" smtClean="0"/>
              <a:t>Now take this cabinet and replicate it electronically, with nested folders in a shared drive. The structure is simple enough, but things can go strange when we shift to the electronic world. Suddenly everyone has the ability to instantly create new folders or headings when they can’t find what they want. We no longer have gatekeepers who are experts in the file plan, and so rules get ignored. Over time training lapses and people forget what certain things mean.  This gradual slide ultimately leads to…(slide change)</a:t>
            </a:r>
            <a:endParaRPr lang="en-US" dirty="0"/>
          </a:p>
        </p:txBody>
      </p:sp>
    </p:spTree>
    <p:extLst>
      <p:ext uri="{BB962C8B-B14F-4D97-AF65-F5344CB8AC3E}">
        <p14:creationId xmlns:p14="http://schemas.microsoft.com/office/powerpoint/2010/main" val="284788020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AB25793-D206-4816-9040-3AC9D7A20C39}" type="slidenum">
              <a:rPr lang="en-US"/>
              <a:pPr/>
              <a:t>20</a:t>
            </a:fld>
            <a:endParaRPr lang="en-US"/>
          </a:p>
        </p:txBody>
      </p:sp>
      <p:sp>
        <p:nvSpPr>
          <p:cNvPr id="59394" name="Rectangle 2"/>
          <p:cNvSpPr>
            <a:spLocks noGrp="1" noRot="1" noChangeAspect="1" noChangeArrowheads="1" noTextEdit="1"/>
          </p:cNvSpPr>
          <p:nvPr>
            <p:ph type="sldImg"/>
          </p:nvPr>
        </p:nvSpPr>
        <p:spPr>
          <a:xfrm>
            <a:off x="1182688" y="698500"/>
            <a:ext cx="4646612" cy="3484563"/>
          </a:xfrm>
          <a:ln/>
        </p:spPr>
      </p:sp>
      <p:sp>
        <p:nvSpPr>
          <p:cNvPr id="59395" name="Rectangle 3"/>
          <p:cNvSpPr>
            <a:spLocks noGrp="1" noChangeArrowheads="1"/>
          </p:cNvSpPr>
          <p:nvPr>
            <p:ph type="body" idx="1"/>
          </p:nvPr>
        </p:nvSpPr>
        <p:spPr>
          <a:xfrm>
            <a:off x="934720" y="4415790"/>
            <a:ext cx="5140960" cy="4181767"/>
          </a:xfrm>
        </p:spPr>
        <p:txBody>
          <a:bodyPr/>
          <a:lstStyle/>
          <a:p>
            <a:r>
              <a:rPr lang="en-US" dirty="0" smtClean="0"/>
              <a:t>This. This is emblematic</a:t>
            </a:r>
            <a:r>
              <a:rPr lang="en-US" baseline="0" dirty="0" smtClean="0"/>
              <a:t> of every shared network drive that I have ever seen, and that’s not a condemnation of the people who work in them. The most carefully planned file structure will eventually break down without constant oversight and maintenance, and people are typically doing their regular jobs to be able to take time to tame the wild shared drive. </a:t>
            </a:r>
          </a:p>
          <a:p>
            <a:endParaRPr lang="en-US" baseline="0" dirty="0" smtClean="0"/>
          </a:p>
          <a:p>
            <a:r>
              <a:rPr lang="en-US" baseline="0" dirty="0" smtClean="0"/>
              <a:t>In this example you can see some folders that make sense given the previously established structure. There are folders for Forms, Background Checks and Recruiting, but there are also folders like “Brian </a:t>
            </a:r>
            <a:r>
              <a:rPr lang="en-US" baseline="0" dirty="0" err="1" smtClean="0"/>
              <a:t>Misc</a:t>
            </a:r>
            <a:r>
              <a:rPr lang="en-US" baseline="0" dirty="0" smtClean="0"/>
              <a:t>,” “Frank’s Stuff,” tons of acronyms and loads of loose documents where people have given up trying to find the right place. Most of these folders probably have a bunch of nested folders within them, adding to the complication. The only way to find something in a mess like this is if you know exactly where it is. Furthermore, there is likely lots of duplicate content present, since people tend to stash extra copies of records they use so they know where to find them. It’s impossible to proactively apply any sort of retention rules to this, since information isn’t organized in a way to make that possible. Everything has to be manual. Clearly, there has to be a better way. </a:t>
            </a:r>
            <a:endParaRPr lang="en-US" dirty="0"/>
          </a:p>
        </p:txBody>
      </p:sp>
    </p:spTree>
    <p:extLst>
      <p:ext uri="{BB962C8B-B14F-4D97-AF65-F5344CB8AC3E}">
        <p14:creationId xmlns:p14="http://schemas.microsoft.com/office/powerpoint/2010/main" val="62206544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a:bodyPr>
          <a:lstStyle/>
          <a:p>
            <a:r>
              <a:rPr lang="en-US" dirty="0" smtClean="0"/>
              <a:t>So</a:t>
            </a:r>
            <a:r>
              <a:rPr lang="en-US" baseline="0" dirty="0" smtClean="0"/>
              <a:t> what have we learned from years of attempting to do old-style records management in the light speed electronic world? A few key lessons. </a:t>
            </a:r>
          </a:p>
          <a:p>
            <a:r>
              <a:rPr lang="en-US" baseline="0" dirty="0" smtClean="0"/>
              <a:t>First, we have to simplify.  Ask someone to sort things into 25 categories and they will look at you like you are crazy. Give them a dozen and they will do their best. Give them half that and it becomes an easy thing. In short, functional filing systems combine similar categories of records to lessen the burden on employees and make things easier to identify.</a:t>
            </a:r>
          </a:p>
          <a:p>
            <a:r>
              <a:rPr lang="en-US" baseline="0" dirty="0" smtClean="0"/>
              <a:t>Next, we need to organize records my broad functional areas. Think departments, programs and the like. This is a bit of a carryover from traditional filing schemes, but it makes sense. Accounting personnel expect to have an accounting section, and so on.</a:t>
            </a:r>
          </a:p>
          <a:p>
            <a:r>
              <a:rPr lang="en-US" baseline="0" dirty="0" smtClean="0"/>
              <a:t>Within those functional areas we do need to arrange records by retention requirements, however, or we will never be able to effectively manage the records for retention and disposition. If we intermingle records of different retentions the only way we have to purge them later is to look at each record. That’s not a viable strategy, so we create folders based upon retention periods of like records. We never want forever piles.</a:t>
            </a:r>
          </a:p>
          <a:p>
            <a:r>
              <a:rPr lang="en-US" baseline="0" dirty="0" smtClean="0"/>
              <a:t>Finally, and perhaps most critically, official records need to all be filed in the same central areas, NOT in personal partitions or on local employee drives. The goal here is to control the records, and that means they need to be in once central location. Extra copies lying around will likely not be disposed of properly, which will lead to agencies over-retaining records. Personnel will also be sure that the copy of the record they are looking at is the official version if they are central, rather than relying on drafts and copies lying around elsewhere. Personal drives should be reserved for non-record materials, reference materials, unfinished drafts, scratch notes and the like.</a:t>
            </a:r>
            <a:endParaRPr lang="en-US" dirty="0"/>
          </a:p>
        </p:txBody>
      </p:sp>
      <p:sp>
        <p:nvSpPr>
          <p:cNvPr id="4" name="Slide Number Placeholder 3"/>
          <p:cNvSpPr>
            <a:spLocks noGrp="1"/>
          </p:cNvSpPr>
          <p:nvPr>
            <p:ph type="sldNum" sz="quarter" idx="10"/>
          </p:nvPr>
        </p:nvSpPr>
        <p:spPr/>
        <p:txBody>
          <a:bodyPr/>
          <a:lstStyle/>
          <a:p>
            <a:fld id="{5E53B059-1A4A-47A2-848E-C52655756065}" type="slidenum">
              <a:rPr lang="en-US" smtClean="0"/>
              <a:pPr/>
              <a:t>21</a:t>
            </a:fld>
            <a:endParaRPr lang="en-US"/>
          </a:p>
        </p:txBody>
      </p:sp>
    </p:spTree>
    <p:extLst>
      <p:ext uri="{BB962C8B-B14F-4D97-AF65-F5344CB8AC3E}">
        <p14:creationId xmlns:p14="http://schemas.microsoft.com/office/powerpoint/2010/main" val="314008641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C1CA4BE-47CA-4F6D-8DFB-D1A2BCACD486}" type="slidenum">
              <a:rPr lang="en-US"/>
              <a:pPr/>
              <a:t>22</a:t>
            </a:fld>
            <a:endParaRPr lang="en-US"/>
          </a:p>
        </p:txBody>
      </p:sp>
      <p:sp>
        <p:nvSpPr>
          <p:cNvPr id="75778" name="Rectangle 2"/>
          <p:cNvSpPr>
            <a:spLocks noGrp="1" noRot="1" noChangeAspect="1" noChangeArrowheads="1" noTextEdit="1"/>
          </p:cNvSpPr>
          <p:nvPr>
            <p:ph type="sldImg"/>
          </p:nvPr>
        </p:nvSpPr>
        <p:spPr>
          <a:ln/>
        </p:spPr>
      </p:sp>
      <p:sp>
        <p:nvSpPr>
          <p:cNvPr id="75779" name="Rectangle 3"/>
          <p:cNvSpPr>
            <a:spLocks noGrp="1" noChangeArrowheads="1"/>
          </p:cNvSpPr>
          <p:nvPr>
            <p:ph type="body" idx="1"/>
          </p:nvPr>
        </p:nvSpPr>
        <p:spPr/>
        <p:txBody>
          <a:bodyPr/>
          <a:lstStyle/>
          <a:p>
            <a:r>
              <a:rPr lang="en-US" dirty="0" smtClean="0"/>
              <a:t>This</a:t>
            </a:r>
            <a:r>
              <a:rPr lang="en-US" baseline="0" dirty="0" smtClean="0"/>
              <a:t> slide shows what a filing system might look like if we followed the tips laid out on the previous slide. The top levels correspond to work functions, with folders below categorized by retention periods. The annual folders represent groups of records that can all be treated the same, and nobody has to manually look at each record to determine whether or not you can destroy them. This prevents ever-growing piles, and makes the job of managing them over time much easier. Less junk lying around means it is easier to find the records you need, and less liability related to public records requests.</a:t>
            </a:r>
            <a:endParaRPr lang="en-US" dirty="0"/>
          </a:p>
        </p:txBody>
      </p:sp>
    </p:spTree>
    <p:extLst>
      <p:ext uri="{BB962C8B-B14F-4D97-AF65-F5344CB8AC3E}">
        <p14:creationId xmlns:p14="http://schemas.microsoft.com/office/powerpoint/2010/main" val="132360228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14E7502-9451-437F-BC38-A61EE05D5338}" type="slidenum">
              <a:rPr lang="en-US"/>
              <a:pPr/>
              <a:t>23</a:t>
            </a:fld>
            <a:endParaRPr lang="en-US"/>
          </a:p>
        </p:txBody>
      </p:sp>
      <p:sp>
        <p:nvSpPr>
          <p:cNvPr id="76802" name="Rectangle 2"/>
          <p:cNvSpPr>
            <a:spLocks noGrp="1" noRot="1" noChangeAspect="1" noChangeArrowheads="1" noTextEdit="1"/>
          </p:cNvSpPr>
          <p:nvPr>
            <p:ph type="sldImg"/>
          </p:nvPr>
        </p:nvSpPr>
        <p:spPr>
          <a:ln/>
        </p:spPr>
      </p:sp>
      <p:sp>
        <p:nvSpPr>
          <p:cNvPr id="76803" name="Rectangle 3"/>
          <p:cNvSpPr>
            <a:spLocks noGrp="1" noChangeArrowheads="1"/>
          </p:cNvSpPr>
          <p:nvPr>
            <p:ph type="body" idx="1"/>
          </p:nvPr>
        </p:nvSpPr>
        <p:spPr/>
        <p:txBody>
          <a:bodyPr/>
          <a:lstStyle/>
          <a:p>
            <a:r>
              <a:rPr lang="en-US" dirty="0" smtClean="0"/>
              <a:t>Once we’ve established our clean</a:t>
            </a:r>
            <a:r>
              <a:rPr lang="en-US" baseline="0" dirty="0" smtClean="0"/>
              <a:t> filing system, what’s to stop us from falling into bad habits again? A well organized training program and good unit-level understanding helps, but when things get busy practices tend to slip. Over time, we start to approach the same mess we had at the beginning. To avoid this we need to bring in new tools to automate simple routine decisions, lessening our reliance of every single person doing the correct thing 100% of the time. Enter the Electronic Records Management System.</a:t>
            </a:r>
            <a:endParaRPr lang="en-US" dirty="0" smtClean="0"/>
          </a:p>
        </p:txBody>
      </p:sp>
    </p:spTree>
    <p:extLst>
      <p:ext uri="{BB962C8B-B14F-4D97-AF65-F5344CB8AC3E}">
        <p14:creationId xmlns:p14="http://schemas.microsoft.com/office/powerpoint/2010/main" val="354572703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23730D4-7CEF-4E86-BB1C-5107845734C1}" type="slidenum">
              <a:rPr lang="en-US"/>
              <a:pPr/>
              <a:t>24</a:t>
            </a:fld>
            <a:endParaRPr lang="en-US"/>
          </a:p>
        </p:txBody>
      </p:sp>
      <p:sp>
        <p:nvSpPr>
          <p:cNvPr id="22530" name="Rectangle 2"/>
          <p:cNvSpPr>
            <a:spLocks noGrp="1" noRot="1" noChangeAspect="1" noChangeArrowheads="1" noTextEdit="1"/>
          </p:cNvSpPr>
          <p:nvPr>
            <p:ph type="sldImg"/>
          </p:nvPr>
        </p:nvSpPr>
        <p:spPr>
          <a:ln/>
        </p:spPr>
      </p:sp>
      <p:sp>
        <p:nvSpPr>
          <p:cNvPr id="22531" name="Rectangle 3"/>
          <p:cNvSpPr>
            <a:spLocks noGrp="1" noChangeArrowheads="1"/>
          </p:cNvSpPr>
          <p:nvPr>
            <p:ph type="body" idx="1"/>
          </p:nvPr>
        </p:nvSpPr>
        <p:spPr/>
        <p:txBody>
          <a:bodyPr/>
          <a:lstStyle/>
          <a:p>
            <a:r>
              <a:rPr lang="en-US" dirty="0" smtClean="0"/>
              <a:t>An electronic records management system can</a:t>
            </a:r>
            <a:r>
              <a:rPr lang="en-US" baseline="0" dirty="0" smtClean="0"/>
              <a:t> be used to locate and manage not just electronic records, but also physical record locations. For example, our Audits division uses our in-house electronic records management system to organize their audit reports. They can drag and drop electronic copies of the reports into the system, file email, and other research documents. They can also enter in locations for where boxes are physically stored. So, if they search by an agency name they will see: the report, the back up documents, and a little marker that tells them where to look for the box in the box storage area. All with one search, in one system. </a:t>
            </a:r>
            <a:endParaRPr lang="en-US" dirty="0"/>
          </a:p>
        </p:txBody>
      </p:sp>
    </p:spTree>
    <p:extLst>
      <p:ext uri="{BB962C8B-B14F-4D97-AF65-F5344CB8AC3E}">
        <p14:creationId xmlns:p14="http://schemas.microsoft.com/office/powerpoint/2010/main" val="176660035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9B042E5-F960-413C-A348-408897B09A5D}" type="slidenum">
              <a:rPr lang="en-US"/>
              <a:pPr/>
              <a:t>25</a:t>
            </a:fld>
            <a:endParaRPr lang="en-US"/>
          </a:p>
        </p:txBody>
      </p:sp>
      <p:sp>
        <p:nvSpPr>
          <p:cNvPr id="72706" name="Rectangle 2"/>
          <p:cNvSpPr>
            <a:spLocks noGrp="1" noRot="1" noChangeAspect="1" noChangeArrowheads="1" noTextEdit="1"/>
          </p:cNvSpPr>
          <p:nvPr>
            <p:ph type="sldImg"/>
          </p:nvPr>
        </p:nvSpPr>
        <p:spPr>
          <a:ln/>
        </p:spPr>
      </p:sp>
      <p:sp>
        <p:nvSpPr>
          <p:cNvPr id="72707" name="Rectangle 3"/>
          <p:cNvSpPr>
            <a:spLocks noGrp="1" noChangeArrowheads="1"/>
          </p:cNvSpPr>
          <p:nvPr>
            <p:ph type="body" idx="1"/>
          </p:nvPr>
        </p:nvSpPr>
        <p:spPr/>
        <p:txBody>
          <a:bodyPr/>
          <a:lstStyle/>
          <a:p>
            <a:r>
              <a:rPr lang="en-US" dirty="0" smtClean="0"/>
              <a:t>- So why is</a:t>
            </a:r>
            <a:r>
              <a:rPr lang="en-US" baseline="0" dirty="0" smtClean="0"/>
              <a:t> an ERMS such a valuable tool? Why can’t we go the “cheap” route and simply have people do their jobs like always? There are a number of reasons why manual RM doesn’t work in the electronic world, and there is loads of evidence to back them up.</a:t>
            </a:r>
          </a:p>
          <a:p>
            <a:r>
              <a:rPr lang="en-US" baseline="0" dirty="0" smtClean="0"/>
              <a:t>- First, there is simply too much stuff these days for people to stay on top of. We create mountains of digital information on a daily basis, and even were everyone to dedicate half their time to managing it we still wouldn’t get to it all.</a:t>
            </a:r>
            <a:endParaRPr lang="en-US" dirty="0" smtClean="0"/>
          </a:p>
          <a:p>
            <a:r>
              <a:rPr lang="en-US" dirty="0" smtClean="0"/>
              <a:t>- To go along with this huge volume</a:t>
            </a:r>
            <a:r>
              <a:rPr lang="en-US" baseline="0" dirty="0" smtClean="0"/>
              <a:t> there are no physical reminders that spur us into action. As physical beings we respond pretty well to piles of papers sitting on our desk- they are there every day reminding us to do something. That same pile of papers in digital form? A neat little folder that can be happily ignored forever.</a:t>
            </a:r>
          </a:p>
          <a:p>
            <a:r>
              <a:rPr lang="en-US" baseline="0" dirty="0" smtClean="0"/>
              <a:t>- We also create massive numbers of duplicate copies of electronic information, most of it uncontrolled. Think about every time you collaboratively work on a document with a group of people. Do you email copies back and forth? How many versions might there be? So now, instead of one document we might have dozens we have to manage. It’s almost impossible to reliably destroy all the copies when it is time, and controlling access is similarly difficult.</a:t>
            </a:r>
          </a:p>
          <a:p>
            <a:r>
              <a:rPr lang="en-US" baseline="0" dirty="0" smtClean="0"/>
              <a:t>- Security also gets exponentially harder when you have to apply rules to so many different silos. Lapses are almost inevitable, in which case your agency could be at tremendous risk.</a:t>
            </a:r>
          </a:p>
          <a:p>
            <a:r>
              <a:rPr lang="en-US" baseline="0" dirty="0" smtClean="0"/>
              <a:t>- Without centralized control of your information it becomes much harder to find and produce it as well when facing public records requests or e-discovery requests. Time spent, lawyer fees, all add up.</a:t>
            </a:r>
          </a:p>
          <a:p>
            <a:r>
              <a:rPr lang="en-US" baseline="0" dirty="0" smtClean="0"/>
              <a:t>- Finally, electronic records need monitoring over time to ensure they remain accessible. File formats change, and what is best today may not be in 15 years from now. We need to understand what we hold to be able to better prepare for the future, and an ERMS allows us to track all of our information.</a:t>
            </a:r>
            <a:endParaRPr lang="en-US" dirty="0"/>
          </a:p>
        </p:txBody>
      </p:sp>
    </p:spTree>
    <p:extLst>
      <p:ext uri="{BB962C8B-B14F-4D97-AF65-F5344CB8AC3E}">
        <p14:creationId xmlns:p14="http://schemas.microsoft.com/office/powerpoint/2010/main" val="310315222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Having</a:t>
            </a:r>
            <a:r>
              <a:rPr lang="en-US" baseline="0" dirty="0" smtClean="0"/>
              <a:t> framed the problem, let’s discuss specific benefits you can derive from an ERMS. First, government agencies can see tremendous efficiency gains through the use of these tools. </a:t>
            </a:r>
          </a:p>
          <a:p>
            <a:r>
              <a:rPr lang="en-US" baseline="0" dirty="0" smtClean="0"/>
              <a:t>-ERMS’ allow you to manage both electronic information and paper information in the same place. While the paper records don’t actually live in the system, you can create markers, virtual records if you will, that can be managed for retention and disposition with their electronic counterparts. When it comes time to destroy them agencies have a reminder to also check certain file cabinets or off-site storage. </a:t>
            </a:r>
          </a:p>
          <a:p>
            <a:r>
              <a:rPr lang="en-US" baseline="0" dirty="0" smtClean="0"/>
              <a:t>-Similarly, one can search in one place for all of your information, cutting down on redundant effort and dramatically reducing retrieval time. This leads to faster PR request compliance and a happier public.</a:t>
            </a:r>
          </a:p>
          <a:p>
            <a:r>
              <a:rPr lang="en-US" baseline="0" dirty="0" smtClean="0"/>
              <a:t>-Using an ERMS also cuts down on huge amounts of redundancies, which frees up IT resources for other, more proactive projects. Instead of creating dozens of email drafts before finalizing a document, one can manage them from the start in one central location.</a:t>
            </a:r>
          </a:p>
        </p:txBody>
      </p:sp>
      <p:sp>
        <p:nvSpPr>
          <p:cNvPr id="4" name="Slide Number Placeholder 3"/>
          <p:cNvSpPr>
            <a:spLocks noGrp="1"/>
          </p:cNvSpPr>
          <p:nvPr>
            <p:ph type="sldNum" sz="quarter" idx="10"/>
          </p:nvPr>
        </p:nvSpPr>
        <p:spPr/>
        <p:txBody>
          <a:bodyPr/>
          <a:lstStyle/>
          <a:p>
            <a:fld id="{5E53B059-1A4A-47A2-848E-C52655756065}" type="slidenum">
              <a:rPr lang="en-US" smtClean="0"/>
              <a:pPr/>
              <a:t>26</a:t>
            </a:fld>
            <a:endParaRPr lang="en-US"/>
          </a:p>
        </p:txBody>
      </p:sp>
    </p:spTree>
    <p:extLst>
      <p:ext uri="{BB962C8B-B14F-4D97-AF65-F5344CB8AC3E}">
        <p14:creationId xmlns:p14="http://schemas.microsoft.com/office/powerpoint/2010/main" val="75271822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Before</a:t>
            </a:r>
            <a:r>
              <a:rPr lang="en-US" baseline="0" dirty="0" smtClean="0"/>
              <a:t> we get into the specifics of records law we find it helpful to frame the discussion a little bit. Why do we, as public employees, worry about records management? It’s not something that most people spend a great deal of time thinking about, and it is rarely the prime focus of most people’s jobs. Records management does, however, effect all of our abilities to do our work effectively, and has great importance for units of government to ensure the public trust and safeguard valuable information. </a:t>
            </a:r>
          </a:p>
          <a:p>
            <a:endParaRPr lang="en-US" baseline="0" dirty="0" smtClean="0"/>
          </a:p>
          <a:p>
            <a:r>
              <a:rPr lang="en-US" baseline="0" dirty="0" smtClean="0"/>
              <a:t>First of all, poor records management practices are can be harmful for agencies as a whole. Over-retaining records can involve growing storage and maintenance costs, not to mention costs associated with retrieving information when requested. Agencies also open themselves up to greater legal liability when they over-retain records, as they will be responsible to managing and providing access to those records for as long as they have them. Under-retaining records also presents a major risk to agencies, as failure to produce requested documents can lead to large fines or civil suits against the agency.  Given these challenges many agencies choose to settle public records cases out of court for expediency’s sake, which is costly both in fiscal terms and in the eyes of the public.</a:t>
            </a:r>
          </a:p>
          <a:p>
            <a:endParaRPr lang="en-US" baseline="0" dirty="0" smtClean="0"/>
          </a:p>
          <a:p>
            <a:r>
              <a:rPr lang="en-US" baseline="0" dirty="0" smtClean="0"/>
              <a:t>Poor records management practices also have a negative effect on the employees of government agencies. Poorly organized information leads to employees spending far greater amounts of time searching for the information they need to do their jobs, or losing track of the information they need. This also contributes to lots of duplicate content being created, as people horde their own copies of needed records for easy retrieval. The result is that it can be almost impossible to identify what the “official” record is, or whether the version they have is in fact the most accurate or current. Records management practices effect everyone who works in public service.</a:t>
            </a:r>
          </a:p>
        </p:txBody>
      </p:sp>
      <p:sp>
        <p:nvSpPr>
          <p:cNvPr id="4" name="Slide Number Placeholder 3"/>
          <p:cNvSpPr>
            <a:spLocks noGrp="1"/>
          </p:cNvSpPr>
          <p:nvPr>
            <p:ph type="sldNum" sz="quarter" idx="10"/>
          </p:nvPr>
        </p:nvSpPr>
        <p:spPr/>
        <p:txBody>
          <a:bodyPr/>
          <a:lstStyle/>
          <a:p>
            <a:fld id="{5E53B059-1A4A-47A2-848E-C52655756065}" type="slidenum">
              <a:rPr lang="en-US" smtClean="0"/>
              <a:pPr/>
              <a:t>3</a:t>
            </a:fld>
            <a:endParaRPr lang="en-US"/>
          </a:p>
        </p:txBody>
      </p:sp>
    </p:spTree>
    <p:extLst>
      <p:ext uri="{BB962C8B-B14F-4D97-AF65-F5344CB8AC3E}">
        <p14:creationId xmlns:p14="http://schemas.microsoft.com/office/powerpoint/2010/main" val="259895432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9B042E5-F960-413C-A348-408897B09A5D}" type="slidenum">
              <a:rPr lang="en-US"/>
              <a:pPr/>
              <a:t>27</a:t>
            </a:fld>
            <a:endParaRPr lang="en-US"/>
          </a:p>
        </p:txBody>
      </p:sp>
      <p:sp>
        <p:nvSpPr>
          <p:cNvPr id="72706" name="Rectangle 2"/>
          <p:cNvSpPr>
            <a:spLocks noGrp="1" noRot="1" noChangeAspect="1" noChangeArrowheads="1" noTextEdit="1"/>
          </p:cNvSpPr>
          <p:nvPr>
            <p:ph type="sldImg"/>
          </p:nvPr>
        </p:nvSpPr>
        <p:spPr>
          <a:ln/>
        </p:spPr>
      </p:sp>
      <p:sp>
        <p:nvSpPr>
          <p:cNvPr id="72707" name="Rectangle 3"/>
          <p:cNvSpPr>
            <a:spLocks noGrp="1" noChangeArrowheads="1"/>
          </p:cNvSpPr>
          <p:nvPr>
            <p:ph type="body" idx="1"/>
          </p:nvPr>
        </p:nvSpPr>
        <p:spPr/>
        <p:txBody>
          <a:bodyPr/>
          <a:lstStyle/>
          <a:p>
            <a:r>
              <a:rPr lang="en-US" dirty="0" smtClean="0"/>
              <a:t>So</a:t>
            </a:r>
            <a:r>
              <a:rPr lang="en-US" baseline="0" dirty="0" smtClean="0"/>
              <a:t> what options do government agencies in Oregon have regarding ERMS’?</a:t>
            </a:r>
          </a:p>
          <a:p>
            <a:endParaRPr lang="en-US" baseline="0" dirty="0" smtClean="0"/>
          </a:p>
          <a:p>
            <a:r>
              <a:rPr lang="en-US" baseline="0" dirty="0" smtClean="0"/>
              <a:t>Agencies are able to select their own system providing it meets all requirements in OAR 166 Div. 17. Of particular note is that any ERMS selected by an agency must be certified to meet the Department of Defense’s 5015.2-STD standard for electronic recordkeeping systems.  This standard ensures the security and interoperability of data stored within compliant systems, meaning government data is protected and is available to those that need it. Software that is not DoD 5015.2 certified is not approved for the permanent storage of government records.</a:t>
            </a:r>
          </a:p>
          <a:p>
            <a:endParaRPr lang="en-US" baseline="0" dirty="0"/>
          </a:p>
          <a:p>
            <a:r>
              <a:rPr lang="en-US" baseline="0" dirty="0" smtClean="0"/>
              <a:t>Agencies must also be on the lookout when seeking recordkeeping systems, as there are many products out there that may appear to be ERMS’ but in fact are Electronic Document Management Systems. EDMS’ have many of the same features of ERMS’, and are often cheaper, but lack critical retention and disposition components that allow agencies to efficiently practice records management. It is very important that agencies understand this distinction when speaking with vendors so they are looking at the correct product.</a:t>
            </a:r>
          </a:p>
          <a:p>
            <a:endParaRPr lang="en-US" baseline="0" dirty="0" smtClean="0"/>
          </a:p>
          <a:p>
            <a:r>
              <a:rPr lang="en-US" baseline="0" dirty="0" smtClean="0"/>
              <a:t>Agencies in Oregon also have the unique opportunity to join our statewide electronic records management system, called the Oregon Records Management Solution, or ORMS. This project is a public-private partnership facilitated by the State Archives and Chaves Consulting. ORMS works in the “software as a service” model, where agencies pay a monthly subscription fee and then are able to implement an ERMS without all of the significant infrastructure costs associated with doing so alone. They also get the benefit of archives’ staff directly helping them organize and manage their records proactively. Currently more than 40 state and local government agencies are members of ORMS, ranging from small special districts to school districts, courts and state agencies.</a:t>
            </a:r>
          </a:p>
        </p:txBody>
      </p:sp>
    </p:spTree>
    <p:extLst>
      <p:ext uri="{BB962C8B-B14F-4D97-AF65-F5344CB8AC3E}">
        <p14:creationId xmlns:p14="http://schemas.microsoft.com/office/powerpoint/2010/main" val="280762124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9B042E5-F960-413C-A348-408897B09A5D}" type="slidenum">
              <a:rPr lang="en-US"/>
              <a:pPr/>
              <a:t>29</a:t>
            </a:fld>
            <a:endParaRPr lang="en-US"/>
          </a:p>
        </p:txBody>
      </p:sp>
      <p:sp>
        <p:nvSpPr>
          <p:cNvPr id="72706" name="Rectangle 2"/>
          <p:cNvSpPr>
            <a:spLocks noGrp="1" noRot="1" noChangeAspect="1" noChangeArrowheads="1" noTextEdit="1"/>
          </p:cNvSpPr>
          <p:nvPr>
            <p:ph type="sldImg"/>
          </p:nvPr>
        </p:nvSpPr>
        <p:spPr>
          <a:ln/>
        </p:spPr>
      </p:sp>
      <p:sp>
        <p:nvSpPr>
          <p:cNvPr id="72707"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95125591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9B042E5-F960-413C-A348-408897B09A5D}" type="slidenum">
              <a:rPr lang="en-US"/>
              <a:pPr/>
              <a:t>30</a:t>
            </a:fld>
            <a:endParaRPr lang="en-US"/>
          </a:p>
        </p:txBody>
      </p:sp>
      <p:sp>
        <p:nvSpPr>
          <p:cNvPr id="72706" name="Rectangle 2"/>
          <p:cNvSpPr>
            <a:spLocks noGrp="1" noRot="1" noChangeAspect="1" noChangeArrowheads="1" noTextEdit="1"/>
          </p:cNvSpPr>
          <p:nvPr>
            <p:ph type="sldImg"/>
          </p:nvPr>
        </p:nvSpPr>
        <p:spPr>
          <a:ln/>
        </p:spPr>
      </p:sp>
      <p:sp>
        <p:nvSpPr>
          <p:cNvPr id="72707"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116528344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9B042E5-F960-413C-A348-408897B09A5D}" type="slidenum">
              <a:rPr lang="en-US"/>
              <a:pPr/>
              <a:t>31</a:t>
            </a:fld>
            <a:endParaRPr lang="en-US"/>
          </a:p>
        </p:txBody>
      </p:sp>
      <p:sp>
        <p:nvSpPr>
          <p:cNvPr id="72706" name="Rectangle 2"/>
          <p:cNvSpPr>
            <a:spLocks noGrp="1" noRot="1" noChangeAspect="1" noChangeArrowheads="1" noTextEdit="1"/>
          </p:cNvSpPr>
          <p:nvPr>
            <p:ph type="sldImg"/>
          </p:nvPr>
        </p:nvSpPr>
        <p:spPr>
          <a:ln/>
        </p:spPr>
      </p:sp>
      <p:sp>
        <p:nvSpPr>
          <p:cNvPr id="72707"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359911227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9B042E5-F960-413C-A348-408897B09A5D}" type="slidenum">
              <a:rPr lang="en-US"/>
              <a:pPr/>
              <a:t>32</a:t>
            </a:fld>
            <a:endParaRPr lang="en-US"/>
          </a:p>
        </p:txBody>
      </p:sp>
      <p:sp>
        <p:nvSpPr>
          <p:cNvPr id="72706" name="Rectangle 2"/>
          <p:cNvSpPr>
            <a:spLocks noGrp="1" noRot="1" noChangeAspect="1" noChangeArrowheads="1" noTextEdit="1"/>
          </p:cNvSpPr>
          <p:nvPr>
            <p:ph type="sldImg"/>
          </p:nvPr>
        </p:nvSpPr>
        <p:spPr>
          <a:ln/>
        </p:spPr>
      </p:sp>
      <p:sp>
        <p:nvSpPr>
          <p:cNvPr id="72707" name="Rectangle 3"/>
          <p:cNvSpPr>
            <a:spLocks noGrp="1" noChangeArrowheads="1"/>
          </p:cNvSpPr>
          <p:nvPr>
            <p:ph type="body" idx="1"/>
          </p:nvPr>
        </p:nvSpPr>
        <p:spPr/>
        <p:txBody>
          <a:bodyPr/>
          <a:lstStyle/>
          <a:p>
            <a:r>
              <a:rPr lang="en-US" dirty="0" smtClean="0"/>
              <a:t>In most cases, if an email is internal with other state employees, it’s the sender who is responsible for retaining</a:t>
            </a:r>
            <a:r>
              <a:rPr lang="en-US" baseline="0" dirty="0" smtClean="0"/>
              <a:t> the record copy. If it’s an email from a constituent or an outside source, then it would be your obligation to retain that for the duration specified in the schedule. </a:t>
            </a:r>
          </a:p>
          <a:p>
            <a:endParaRPr lang="en-US" baseline="0" dirty="0" smtClean="0"/>
          </a:p>
          <a:p>
            <a:r>
              <a:rPr lang="en-US" baseline="0" dirty="0" smtClean="0"/>
              <a:t>Does anyone use Outlook for their email? We are huge proponents of the Clean Up Tool in Outlook. What it does is it takes a conversation and condenses it to the last piece of the thread. Meaning it removes all of those extra copies of that conversation back and forth. It does save iterations that contain a side conversation, a forward, or an attachment. So any unique content is captured. The State Archivist approves of the use of this tool. </a:t>
            </a:r>
            <a:endParaRPr lang="en-US" dirty="0"/>
          </a:p>
        </p:txBody>
      </p:sp>
    </p:spTree>
    <p:extLst>
      <p:ext uri="{BB962C8B-B14F-4D97-AF65-F5344CB8AC3E}">
        <p14:creationId xmlns:p14="http://schemas.microsoft.com/office/powerpoint/2010/main" val="206285151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9B042E5-F960-413C-A348-408897B09A5D}" type="slidenum">
              <a:rPr lang="en-US"/>
              <a:pPr/>
              <a:t>34</a:t>
            </a:fld>
            <a:endParaRPr lang="en-US"/>
          </a:p>
        </p:txBody>
      </p:sp>
      <p:sp>
        <p:nvSpPr>
          <p:cNvPr id="72706" name="Rectangle 2"/>
          <p:cNvSpPr>
            <a:spLocks noGrp="1" noRot="1" noChangeAspect="1" noChangeArrowheads="1" noTextEdit="1"/>
          </p:cNvSpPr>
          <p:nvPr>
            <p:ph type="sldImg"/>
          </p:nvPr>
        </p:nvSpPr>
        <p:spPr>
          <a:ln/>
        </p:spPr>
      </p:sp>
      <p:sp>
        <p:nvSpPr>
          <p:cNvPr id="72707"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201979791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p:cNvSpPr>
            <a:spLocks noGrp="1" noRot="1" noChangeAspect="1" noTextEdit="1"/>
          </p:cNvSpPr>
          <p:nvPr>
            <p:ph type="sldImg"/>
          </p:nvPr>
        </p:nvSpPr>
        <p:spPr bwMode="auto">
          <a:noFill/>
          <a:ln>
            <a:solidFill>
              <a:srgbClr val="000000"/>
            </a:solidFill>
            <a:miter lim="800000"/>
            <a:headEnd/>
            <a:tailEnd/>
          </a:ln>
        </p:spPr>
      </p:sp>
      <p:sp>
        <p:nvSpPr>
          <p:cNvPr id="4198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smtClean="0"/>
          </a:p>
        </p:txBody>
      </p:sp>
      <p:sp>
        <p:nvSpPr>
          <p:cNvPr id="36868"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A4A5F0AC-08A3-437F-9410-E6E4932FB9B7}" type="slidenum">
              <a:rPr lang="en-US" smtClean="0"/>
              <a:pPr fontAlgn="base">
                <a:spcBef>
                  <a:spcPct val="0"/>
                </a:spcBef>
                <a:spcAft>
                  <a:spcPct val="0"/>
                </a:spcAft>
                <a:defRPr/>
              </a:pPr>
              <a:t>35</a:t>
            </a:fld>
            <a:endParaRPr lang="en-US" dirty="0" smtClean="0"/>
          </a:p>
        </p:txBody>
      </p:sp>
    </p:spTree>
    <p:extLst>
      <p:ext uri="{BB962C8B-B14F-4D97-AF65-F5344CB8AC3E}">
        <p14:creationId xmlns:p14="http://schemas.microsoft.com/office/powerpoint/2010/main" val="80599211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9B042E5-F960-413C-A348-408897B09A5D}" type="slidenum">
              <a:rPr lang="en-US"/>
              <a:pPr/>
              <a:t>36</a:t>
            </a:fld>
            <a:endParaRPr lang="en-US"/>
          </a:p>
        </p:txBody>
      </p:sp>
      <p:sp>
        <p:nvSpPr>
          <p:cNvPr id="72706" name="Rectangle 2"/>
          <p:cNvSpPr>
            <a:spLocks noGrp="1" noRot="1" noChangeAspect="1" noChangeArrowheads="1" noTextEdit="1"/>
          </p:cNvSpPr>
          <p:nvPr>
            <p:ph type="sldImg"/>
          </p:nvPr>
        </p:nvSpPr>
        <p:spPr>
          <a:ln/>
        </p:spPr>
      </p:sp>
      <p:sp>
        <p:nvSpPr>
          <p:cNvPr id="72707"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358701799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dirty="0" smtClean="0"/>
              <a:t>-use example of Metro, where the same drone</a:t>
            </a:r>
            <a:r>
              <a:rPr lang="en-US" baseline="0" dirty="0" smtClean="0"/>
              <a:t> is being used by different entities- some may be law enforcement, some may be roads, some PR, etc. Need to differentiate when footage is generated.</a:t>
            </a:r>
          </a:p>
          <a:p>
            <a:pPr marL="0" marR="0" lvl="0" indent="0" algn="l" defTabSz="914400" rtl="0" eaLnBrk="1" fontAlgn="base" latinLnBrk="0" hangingPunct="1">
              <a:lnSpc>
                <a:spcPct val="100000"/>
              </a:lnSpc>
              <a:spcBef>
                <a:spcPct val="30000"/>
              </a:spcBef>
              <a:spcAft>
                <a:spcPct val="0"/>
              </a:spcAft>
              <a:buClrTx/>
              <a:buSzTx/>
              <a:buFontTx/>
              <a:buNone/>
              <a:tabLst/>
              <a:defRPr/>
            </a:pPr>
            <a:endParaRPr lang="en-US" baseline="0" dirty="0" smtClean="0"/>
          </a:p>
          <a:p>
            <a:pPr>
              <a:buClr>
                <a:schemeClr val="accent6">
                  <a:lumMod val="75000"/>
                </a:schemeClr>
              </a:buClr>
            </a:pPr>
            <a:r>
              <a:rPr lang="en-US" sz="1200" dirty="0" smtClean="0">
                <a:latin typeface="Gill Sans MT" panose="020B0502020104020203" pitchFamily="34" charset="0"/>
              </a:rPr>
              <a:t>What’s the purpose of the recording?</a:t>
            </a:r>
          </a:p>
          <a:p>
            <a:pPr>
              <a:buClr>
                <a:schemeClr val="accent6">
                  <a:lumMod val="75000"/>
                </a:schemeClr>
              </a:buClr>
            </a:pPr>
            <a:r>
              <a:rPr lang="en-US" sz="1200" dirty="0" smtClean="0">
                <a:latin typeface="Gill Sans MT" panose="020B0502020104020203" pitchFamily="34" charset="0"/>
              </a:rPr>
              <a:t>Is it being used as evidence for current or pending investigation?</a:t>
            </a:r>
          </a:p>
          <a:p>
            <a:pPr>
              <a:buClr>
                <a:schemeClr val="accent6">
                  <a:lumMod val="75000"/>
                </a:schemeClr>
              </a:buClr>
            </a:pPr>
            <a:r>
              <a:rPr lang="en-US" sz="1200" dirty="0" smtClean="0">
                <a:latin typeface="Gill Sans MT" panose="020B0502020104020203" pitchFamily="34" charset="0"/>
              </a:rPr>
              <a:t>Same baseline retentions as other similar listed items in schedule</a:t>
            </a:r>
          </a:p>
          <a:p>
            <a:pPr>
              <a:buClr>
                <a:schemeClr val="accent6">
                  <a:lumMod val="75000"/>
                </a:schemeClr>
              </a:buClr>
            </a:pPr>
            <a:r>
              <a:rPr lang="en-US" sz="1200" dirty="0" smtClean="0">
                <a:latin typeface="Gill Sans MT" panose="020B0502020104020203" pitchFamily="34" charset="0"/>
              </a:rPr>
              <a:t>Plan for storage needs</a:t>
            </a:r>
          </a:p>
          <a:p>
            <a:pPr marL="0" marR="0" lvl="0" indent="0" algn="l" defTabSz="914400" rtl="0" eaLnBrk="1" fontAlgn="base" latinLnBrk="0" hangingPunct="1">
              <a:lnSpc>
                <a:spcPct val="100000"/>
              </a:lnSpc>
              <a:spcBef>
                <a:spcPct val="30000"/>
              </a:spcBef>
              <a:spcAft>
                <a:spcPct val="0"/>
              </a:spcAft>
              <a:buClrTx/>
              <a:buSzTx/>
              <a:buFontTx/>
              <a:buNone/>
              <a:tabLst/>
              <a:defRPr/>
            </a:pPr>
            <a:endParaRPr lang="en-US" dirty="0" smtClean="0"/>
          </a:p>
          <a:p>
            <a:endParaRPr lang="en-US" dirty="0"/>
          </a:p>
        </p:txBody>
      </p:sp>
      <p:sp>
        <p:nvSpPr>
          <p:cNvPr id="4" name="Slide Number Placeholder 3"/>
          <p:cNvSpPr>
            <a:spLocks noGrp="1"/>
          </p:cNvSpPr>
          <p:nvPr>
            <p:ph type="sldNum" sz="quarter" idx="10"/>
          </p:nvPr>
        </p:nvSpPr>
        <p:spPr/>
        <p:txBody>
          <a:bodyPr/>
          <a:lstStyle/>
          <a:p>
            <a:fld id="{5E53B059-1A4A-47A2-848E-C52655756065}" type="slidenum">
              <a:rPr lang="en-US" smtClean="0"/>
              <a:pPr/>
              <a:t>37</a:t>
            </a:fld>
            <a:endParaRPr lang="en-US"/>
          </a:p>
        </p:txBody>
      </p:sp>
    </p:spTree>
    <p:extLst>
      <p:ext uri="{BB962C8B-B14F-4D97-AF65-F5344CB8AC3E}">
        <p14:creationId xmlns:p14="http://schemas.microsoft.com/office/powerpoint/2010/main" val="167900042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17C51B3-7C2F-40B5-B946-490C8857A1B7}" type="slidenum">
              <a:rPr lang="en-US">
                <a:solidFill>
                  <a:srgbClr val="000000"/>
                </a:solidFill>
              </a:rPr>
              <a:pPr/>
              <a:t>38</a:t>
            </a:fld>
            <a:endParaRPr lang="en-US">
              <a:solidFill>
                <a:srgbClr val="000000"/>
              </a:solidFill>
            </a:endParaRPr>
          </a:p>
        </p:txBody>
      </p:sp>
      <p:sp>
        <p:nvSpPr>
          <p:cNvPr id="84994" name="Rectangle 2"/>
          <p:cNvSpPr>
            <a:spLocks noGrp="1" noRot="1" noChangeAspect="1" noChangeArrowheads="1" noTextEdit="1"/>
          </p:cNvSpPr>
          <p:nvPr>
            <p:ph type="sldImg"/>
          </p:nvPr>
        </p:nvSpPr>
        <p:spPr>
          <a:ln/>
        </p:spPr>
      </p:sp>
      <p:sp>
        <p:nvSpPr>
          <p:cNvPr id="84995"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290336118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8A4A5F5-DCD5-4DD5-BBEA-566069223470}" type="slidenum">
              <a:rPr lang="en-US"/>
              <a:pPr/>
              <a:t>8</a:t>
            </a:fld>
            <a:endParaRPr lang="en-US"/>
          </a:p>
        </p:txBody>
      </p:sp>
      <p:sp>
        <p:nvSpPr>
          <p:cNvPr id="105474" name="Rectangle 2"/>
          <p:cNvSpPr>
            <a:spLocks noGrp="1" noRot="1" noChangeAspect="1" noChangeArrowheads="1" noTextEdit="1"/>
          </p:cNvSpPr>
          <p:nvPr>
            <p:ph type="sldImg"/>
          </p:nvPr>
        </p:nvSpPr>
        <p:spPr>
          <a:ln/>
        </p:spPr>
      </p:sp>
      <p:sp>
        <p:nvSpPr>
          <p:cNvPr id="105475"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427458465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140644D-C738-4FF2-8F90-DE7CC2B1A543}" type="slidenum">
              <a:rPr lang="en-US"/>
              <a:pPr/>
              <a:t>9</a:t>
            </a:fld>
            <a:endParaRPr lang="en-US"/>
          </a:p>
        </p:txBody>
      </p:sp>
      <p:sp>
        <p:nvSpPr>
          <p:cNvPr id="27650" name="Rectangle 2"/>
          <p:cNvSpPr>
            <a:spLocks noGrp="1" noRot="1" noChangeAspect="1" noChangeArrowheads="1" noTextEdit="1"/>
          </p:cNvSpPr>
          <p:nvPr>
            <p:ph type="sldImg"/>
          </p:nvPr>
        </p:nvSpPr>
        <p:spPr>
          <a:xfrm>
            <a:off x="1182688" y="698500"/>
            <a:ext cx="4646612" cy="3484563"/>
          </a:xfrm>
          <a:ln/>
        </p:spPr>
      </p:sp>
      <p:sp>
        <p:nvSpPr>
          <p:cNvPr id="27651" name="Rectangle 3"/>
          <p:cNvSpPr>
            <a:spLocks noGrp="1" noChangeArrowheads="1"/>
          </p:cNvSpPr>
          <p:nvPr>
            <p:ph type="body" idx="1"/>
          </p:nvPr>
        </p:nvSpPr>
        <p:spPr>
          <a:xfrm>
            <a:off x="934720" y="4415790"/>
            <a:ext cx="5140960" cy="4181767"/>
          </a:xfrm>
        </p:spPr>
        <p:txBody>
          <a:bodyPr/>
          <a:lstStyle/>
          <a:p>
            <a:r>
              <a:rPr lang="en-US" dirty="0" smtClean="0"/>
              <a:t>Let’s start</a:t>
            </a:r>
            <a:r>
              <a:rPr lang="en-US" baseline="0" dirty="0" smtClean="0"/>
              <a:t> with the laws. There are two sides to the public records law – the side under our jurisdiction speaks to retention and disposition. So, basically we can help you determine if something needs to be retained and if so, how long. </a:t>
            </a:r>
          </a:p>
          <a:p>
            <a:endParaRPr lang="en-US" baseline="0" dirty="0" smtClean="0"/>
          </a:p>
          <a:p>
            <a:r>
              <a:rPr lang="en-US" baseline="0" dirty="0" smtClean="0"/>
              <a:t>In order to be considered a public record for retention and disposition, a record needs to meet the three criteria listed here. When considering groups of records, ask yourself these three questions. </a:t>
            </a:r>
          </a:p>
          <a:p>
            <a:r>
              <a:rPr lang="en-US" baseline="0" dirty="0" smtClean="0"/>
              <a:t>First, is it prepared, owned, used or retained by your program? </a:t>
            </a:r>
          </a:p>
          <a:p>
            <a:r>
              <a:rPr lang="en-US" baseline="0" dirty="0" smtClean="0"/>
              <a:t>Does it relate to a specific activity, transaction, or function? </a:t>
            </a:r>
          </a:p>
          <a:p>
            <a:r>
              <a:rPr lang="en-US" baseline="0" dirty="0" smtClean="0"/>
              <a:t>Is necessary to satisfy the fiscal, legal, administrative, or historical policies, requirements or needs of the agency? </a:t>
            </a:r>
          </a:p>
          <a:p>
            <a:r>
              <a:rPr lang="en-US" baseline="0" dirty="0" smtClean="0"/>
              <a:t>This last part is the most crucial because it points out the fact that we don’t determine public records status based on the needs of outside entities. Just because someone wants a record, doesn’t mean an agency is required to retain it. Part C also outlines the four values that we look at when we write a retention schedule. </a:t>
            </a:r>
          </a:p>
          <a:p>
            <a:endParaRPr lang="en-US" baseline="0" dirty="0" smtClean="0"/>
          </a:p>
          <a:p>
            <a:r>
              <a:rPr lang="en-US" baseline="0" dirty="0" smtClean="0"/>
              <a:t>This other part of the public records law, I’ve added here to showcase the fact that the definition of a public record is not reliant upon format. So, the law is the law “without regard to the technology or medium.” </a:t>
            </a:r>
          </a:p>
          <a:p>
            <a:endParaRPr lang="en-US" baseline="0" dirty="0" smtClean="0"/>
          </a:p>
          <a:p>
            <a:r>
              <a:rPr lang="en-US" baseline="0" dirty="0" smtClean="0"/>
              <a:t>We will touch upon that more in future slides, as it has real life implications for how we are now creating government records. </a:t>
            </a:r>
          </a:p>
          <a:p>
            <a:endParaRPr lang="en-US" dirty="0"/>
          </a:p>
        </p:txBody>
      </p:sp>
    </p:spTree>
    <p:extLst>
      <p:ext uri="{BB962C8B-B14F-4D97-AF65-F5344CB8AC3E}">
        <p14:creationId xmlns:p14="http://schemas.microsoft.com/office/powerpoint/2010/main" val="82516224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While the</a:t>
            </a:r>
            <a:r>
              <a:rPr lang="en-US" baseline="0" dirty="0" smtClean="0"/>
              <a:t> State Archivist has authority over retention and disposition of public records, the Department of Justice oversees the part of public records law relating to access to public records. It is important to note that information produced by a public entity may not be considered a “public record” for purposes of retention while still being considered public for disclosure purposes. The general rule regarding access to public records is shown on this slide. In short, agencies are required to present requested information when requested unless disclosure of that information is specifically exempted by law. There are many possible exemptions, but the burden is on the agency to justify any withholding of information. Questions regarding this aspect of the public records law should be directed to an agency’s legal counsel or their contact at DOJ, as there are many potential gray areas that the archives cannot rule on.</a:t>
            </a:r>
            <a:endParaRPr lang="en-US" dirty="0"/>
          </a:p>
        </p:txBody>
      </p:sp>
      <p:sp>
        <p:nvSpPr>
          <p:cNvPr id="4" name="Slide Number Placeholder 3"/>
          <p:cNvSpPr>
            <a:spLocks noGrp="1"/>
          </p:cNvSpPr>
          <p:nvPr>
            <p:ph type="sldNum" sz="quarter" idx="10"/>
          </p:nvPr>
        </p:nvSpPr>
        <p:spPr/>
        <p:txBody>
          <a:bodyPr/>
          <a:lstStyle/>
          <a:p>
            <a:fld id="{5E53B059-1A4A-47A2-848E-C52655756065}" type="slidenum">
              <a:rPr lang="en-US" smtClean="0"/>
              <a:pPr/>
              <a:t>11</a:t>
            </a:fld>
            <a:endParaRPr lang="en-US"/>
          </a:p>
        </p:txBody>
      </p:sp>
    </p:spTree>
    <p:extLst>
      <p:ext uri="{BB962C8B-B14F-4D97-AF65-F5344CB8AC3E}">
        <p14:creationId xmlns:p14="http://schemas.microsoft.com/office/powerpoint/2010/main" val="87495913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451E3A9-BA15-477D-8F10-0078C61CE627}" type="slidenum">
              <a:rPr lang="en-US"/>
              <a:pPr/>
              <a:t>12</a:t>
            </a:fld>
            <a:endParaRPr lang="en-US"/>
          </a:p>
        </p:txBody>
      </p:sp>
      <p:sp>
        <p:nvSpPr>
          <p:cNvPr id="35842" name="Rectangle 2"/>
          <p:cNvSpPr>
            <a:spLocks noGrp="1" noRot="1" noChangeAspect="1" noChangeArrowheads="1" noTextEdit="1"/>
          </p:cNvSpPr>
          <p:nvPr>
            <p:ph type="sldImg"/>
          </p:nvPr>
        </p:nvSpPr>
        <p:spPr>
          <a:ln/>
        </p:spPr>
      </p:sp>
      <p:sp>
        <p:nvSpPr>
          <p:cNvPr id="35843" name="Rectangle 3"/>
          <p:cNvSpPr>
            <a:spLocks noGrp="1" noChangeArrowheads="1"/>
          </p:cNvSpPr>
          <p:nvPr>
            <p:ph type="body" idx="1"/>
          </p:nvPr>
        </p:nvSpPr>
        <p:spPr/>
        <p:txBody>
          <a:bodyPr/>
          <a:lstStyle/>
          <a:p>
            <a:r>
              <a:rPr lang="en-US" dirty="0" smtClean="0"/>
              <a:t>All</a:t>
            </a:r>
            <a:r>
              <a:rPr lang="en-US" baseline="0" dirty="0" smtClean="0"/>
              <a:t> parts of Oregon’s Public Records Law apply to all public work, regardless of where it is done. There are innumerable examples of public employees landing in hot water from mismanaging public records on private devices or accounts, and you do not want to be another example. Public work is public work.</a:t>
            </a:r>
          </a:p>
          <a:p>
            <a:endParaRPr lang="en-US" baseline="0" dirty="0" smtClean="0"/>
          </a:p>
          <a:p>
            <a:r>
              <a:rPr lang="en-US" baseline="0" dirty="0" smtClean="0"/>
              <a:t>It is also important to note that the content of a record is what drives its retention and access requirements, not the format. A record has the same requirements whether it is an email, a paper document, or lives in a database. This is a concept that is key to managing modern electronic records.</a:t>
            </a:r>
          </a:p>
          <a:p>
            <a:endParaRPr lang="en-US" baseline="0" dirty="0" smtClean="0"/>
          </a:p>
          <a:p>
            <a:r>
              <a:rPr lang="en-US" baseline="0" dirty="0" smtClean="0"/>
              <a:t>It’s important that staff understands that if they are using a personal home computer to create public records, they could open themselves up to their personal property being seized for e-discovery purposes. There’s a case from a few years ago where a city councilor was composing records and saving them on the his home computer. When the records were requested, he had to turn over his personal computer. It’s best to have a policy in place internally so that staff knows that if they are creating public records using a personal account or device, they should figure out a way to save those records to a state controlled server. </a:t>
            </a:r>
          </a:p>
          <a:p>
            <a:endParaRPr lang="en-US" baseline="0" dirty="0" smtClean="0"/>
          </a:p>
          <a:p>
            <a:r>
              <a:rPr lang="en-US" baseline="0" dirty="0" smtClean="0"/>
              <a:t>The same goes for personal email accounts. Do not use your personal email to conduct public business. And keep your personal business out of your state issued email account. </a:t>
            </a:r>
          </a:p>
          <a:p>
            <a:endParaRPr lang="en-US" baseline="0" dirty="0" smtClean="0"/>
          </a:p>
          <a:p>
            <a:r>
              <a:rPr lang="en-US" baseline="0" dirty="0" smtClean="0"/>
              <a:t>We have seen examples of this such as the case of Nike vs. the city of Beaverton.  The court ordered all records to be turned over including those that some of the councilors were storing on their personal laptops at home. For those who could sign an affidavit stating that they were not using their personal devices to conduct public business, personal home devices were not including in the discovery process. But one councilor in particular was not able to say that and had his personal computer seized. The computer contained drafts of annexation plans not previously disclosed. This was a turning point in the case and caused the city to settle out of court for almost a million dollars. </a:t>
            </a:r>
          </a:p>
          <a:p>
            <a:endParaRPr lang="en-US" baseline="0" dirty="0" smtClean="0"/>
          </a:p>
          <a:p>
            <a:endParaRPr lang="en-US" dirty="0" smtClean="0"/>
          </a:p>
        </p:txBody>
      </p:sp>
    </p:spTree>
    <p:extLst>
      <p:ext uri="{BB962C8B-B14F-4D97-AF65-F5344CB8AC3E}">
        <p14:creationId xmlns:p14="http://schemas.microsoft.com/office/powerpoint/2010/main" val="87672854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 2016, we put out</a:t>
            </a:r>
            <a:r>
              <a:rPr lang="en-US" baseline="0" dirty="0" smtClean="0"/>
              <a:t> new standards to provide guidance for staff who is trying to manage their records electronically. The rules have been updated with modern language to address the use of electronic records management systems, digitization, file format standards, and sections on security and maintenance. </a:t>
            </a:r>
          </a:p>
          <a:p>
            <a:endParaRPr lang="en-US" baseline="0" dirty="0" smtClean="0"/>
          </a:p>
          <a:p>
            <a:r>
              <a:rPr lang="en-US" dirty="0" smtClean="0"/>
              <a:t>The formats we recommend</a:t>
            </a:r>
            <a:r>
              <a:rPr lang="en-US" baseline="0" dirty="0" smtClean="0"/>
              <a:t> are industry best practice standards, but are not recommended because we think they are “perfect” or “permanent” formats. The idea is that if an agency has a handle on what formats are in use, then if, say, the PDF is going to sunset, then the agency can put together a migration plan for the format. </a:t>
            </a:r>
            <a:endParaRPr lang="en-US" dirty="0"/>
          </a:p>
        </p:txBody>
      </p:sp>
      <p:sp>
        <p:nvSpPr>
          <p:cNvPr id="4" name="Slide Number Placeholder 3"/>
          <p:cNvSpPr>
            <a:spLocks noGrp="1"/>
          </p:cNvSpPr>
          <p:nvPr>
            <p:ph type="sldNum" sz="quarter" idx="10"/>
          </p:nvPr>
        </p:nvSpPr>
        <p:spPr/>
        <p:txBody>
          <a:bodyPr/>
          <a:lstStyle/>
          <a:p>
            <a:fld id="{5E53B059-1A4A-47A2-848E-C52655756065}" type="slidenum">
              <a:rPr lang="en-US" smtClean="0"/>
              <a:pPr/>
              <a:t>13</a:t>
            </a:fld>
            <a:endParaRPr lang="en-US"/>
          </a:p>
        </p:txBody>
      </p:sp>
    </p:spTree>
    <p:extLst>
      <p:ext uri="{BB962C8B-B14F-4D97-AF65-F5344CB8AC3E}">
        <p14:creationId xmlns:p14="http://schemas.microsoft.com/office/powerpoint/2010/main" val="349862678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9B042E5-F960-413C-A348-408897B09A5D}" type="slidenum">
              <a:rPr lang="en-US"/>
              <a:pPr/>
              <a:t>14</a:t>
            </a:fld>
            <a:endParaRPr lang="en-US"/>
          </a:p>
        </p:txBody>
      </p:sp>
      <p:sp>
        <p:nvSpPr>
          <p:cNvPr id="72706" name="Rectangle 2"/>
          <p:cNvSpPr>
            <a:spLocks noGrp="1" noRot="1" noChangeAspect="1" noChangeArrowheads="1" noTextEdit="1"/>
          </p:cNvSpPr>
          <p:nvPr>
            <p:ph type="sldImg"/>
          </p:nvPr>
        </p:nvSpPr>
        <p:spPr>
          <a:ln/>
        </p:spPr>
      </p:sp>
      <p:sp>
        <p:nvSpPr>
          <p:cNvPr id="72707" name="Rectangle 3"/>
          <p:cNvSpPr>
            <a:spLocks noGrp="1" noChangeArrowheads="1"/>
          </p:cNvSpPr>
          <p:nvPr>
            <p:ph type="body" idx="1"/>
          </p:nvPr>
        </p:nvSpPr>
        <p:spPr/>
        <p:txBody>
          <a:bodyPr/>
          <a:lstStyle/>
          <a:p>
            <a:r>
              <a:rPr lang="en-US" dirty="0" smtClean="0"/>
              <a:t>Have written policies and procedures that address use, access, retention &amp; ownership of public records:</a:t>
            </a:r>
          </a:p>
          <a:p>
            <a:r>
              <a:rPr lang="en-US" dirty="0" smtClean="0"/>
              <a:t>-Signed by staff</a:t>
            </a:r>
          </a:p>
          <a:p>
            <a:r>
              <a:rPr lang="en-US" dirty="0" smtClean="0"/>
              <a:t>-Staff trained on the policy</a:t>
            </a:r>
          </a:p>
          <a:p>
            <a:endParaRPr lang="en-US" dirty="0" smtClean="0"/>
          </a:p>
          <a:p>
            <a:r>
              <a:rPr lang="en-US" dirty="0" smtClean="0"/>
              <a:t>Have an authorized and up-to-date records retention schedule, which Stephanie Clark, the manager of the Records Management Unit,</a:t>
            </a:r>
            <a:r>
              <a:rPr lang="en-US" baseline="0" dirty="0" smtClean="0"/>
              <a:t> can help with. So touch base with her to coordinate. </a:t>
            </a:r>
            <a:endParaRPr lang="en-US" dirty="0" smtClean="0"/>
          </a:p>
          <a:p>
            <a:endParaRPr lang="en-US" dirty="0" smtClean="0"/>
          </a:p>
          <a:p>
            <a:r>
              <a:rPr lang="en-US" dirty="0" smtClean="0"/>
              <a:t>Use the schedule systematically and routinely</a:t>
            </a:r>
          </a:p>
          <a:p>
            <a:endParaRPr lang="en-US" dirty="0"/>
          </a:p>
        </p:txBody>
      </p:sp>
    </p:spTree>
    <p:extLst>
      <p:ext uri="{BB962C8B-B14F-4D97-AF65-F5344CB8AC3E}">
        <p14:creationId xmlns:p14="http://schemas.microsoft.com/office/powerpoint/2010/main" val="45070144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87DA854-4A67-479C-8B5D-2D4E4062E166}" type="slidenum">
              <a:rPr lang="en-US"/>
              <a:pPr/>
              <a:t>15</a:t>
            </a:fld>
            <a:endParaRPr lang="en-US"/>
          </a:p>
        </p:txBody>
      </p:sp>
      <p:sp>
        <p:nvSpPr>
          <p:cNvPr id="43010" name="Rectangle 2"/>
          <p:cNvSpPr>
            <a:spLocks noGrp="1" noRot="1" noChangeAspect="1" noChangeArrowheads="1" noTextEdit="1"/>
          </p:cNvSpPr>
          <p:nvPr>
            <p:ph type="sldImg"/>
          </p:nvPr>
        </p:nvSpPr>
        <p:spPr>
          <a:ln/>
        </p:spPr>
      </p:sp>
      <p:sp>
        <p:nvSpPr>
          <p:cNvPr id="43011"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22361953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5BDD8A98-153B-4DD4-85FB-F9FE77B8C020}" type="slidenum">
              <a:rPr lang="en-US"/>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B0EF9242-6BB1-422D-949C-F3840B9BBC4B}" type="slidenum">
              <a:rPr lang="en-US"/>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928DC509-1B50-447C-9E48-BBDF8E8C10EB}" type="slidenum">
              <a:rPr lang="en-US"/>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424BE016-1C9E-488B-B7FC-272DE8D972B5}" type="slidenum">
              <a:rPr lang="en-US"/>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384A4B6B-8DBF-4698-9C30-770715E3A291}" type="slidenum">
              <a:rPr lang="en-US"/>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C0C834AD-E30A-4271-B030-31210E68A48E}" type="slidenum">
              <a:rPr lang="en-US"/>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p>
        </p:txBody>
      </p:sp>
      <p:sp>
        <p:nvSpPr>
          <p:cNvPr id="8" name="Footer Placeholder 7"/>
          <p:cNvSpPr>
            <a:spLocks noGrp="1"/>
          </p:cNvSpPr>
          <p:nvPr>
            <p:ph type="ftr" sz="quarter" idx="11"/>
          </p:nvPr>
        </p:nvSpPr>
        <p:spPr/>
        <p:txBody>
          <a:bodyPr/>
          <a:lstStyle>
            <a:lvl1pPr>
              <a:defRPr/>
            </a:lvl1pPr>
          </a:lstStyle>
          <a:p>
            <a:endParaRPr lang="en-US"/>
          </a:p>
        </p:txBody>
      </p:sp>
      <p:sp>
        <p:nvSpPr>
          <p:cNvPr id="9" name="Slide Number Placeholder 8"/>
          <p:cNvSpPr>
            <a:spLocks noGrp="1"/>
          </p:cNvSpPr>
          <p:nvPr>
            <p:ph type="sldNum" sz="quarter" idx="12"/>
          </p:nvPr>
        </p:nvSpPr>
        <p:spPr/>
        <p:txBody>
          <a:bodyPr/>
          <a:lstStyle>
            <a:lvl1pPr>
              <a:defRPr/>
            </a:lvl1pPr>
          </a:lstStyle>
          <a:p>
            <a:fld id="{6764797B-8B06-4F47-9337-F79C220A0B3B}" type="slidenum">
              <a:rPr lang="en-US"/>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p>
        </p:txBody>
      </p:sp>
      <p:sp>
        <p:nvSpPr>
          <p:cNvPr id="4" name="Footer Placeholder 3"/>
          <p:cNvSpPr>
            <a:spLocks noGrp="1"/>
          </p:cNvSpPr>
          <p:nvPr>
            <p:ph type="ftr" sz="quarter" idx="11"/>
          </p:nvPr>
        </p:nvSpPr>
        <p:spPr/>
        <p:txBody>
          <a:bodyPr/>
          <a:lstStyle>
            <a:lvl1pPr>
              <a:defRPr/>
            </a:lvl1pPr>
          </a:lstStyle>
          <a:p>
            <a:endParaRPr lang="en-US"/>
          </a:p>
        </p:txBody>
      </p:sp>
      <p:sp>
        <p:nvSpPr>
          <p:cNvPr id="5" name="Slide Number Placeholder 4"/>
          <p:cNvSpPr>
            <a:spLocks noGrp="1"/>
          </p:cNvSpPr>
          <p:nvPr>
            <p:ph type="sldNum" sz="quarter" idx="12"/>
          </p:nvPr>
        </p:nvSpPr>
        <p:spPr/>
        <p:txBody>
          <a:bodyPr/>
          <a:lstStyle>
            <a:lvl1pPr>
              <a:defRPr/>
            </a:lvl1pPr>
          </a:lstStyle>
          <a:p>
            <a:fld id="{665844FC-09D5-449F-BB26-143C23ED9E5C}" type="slidenum">
              <a:rPr lang="en-US"/>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p>
        </p:txBody>
      </p:sp>
      <p:sp>
        <p:nvSpPr>
          <p:cNvPr id="3" name="Footer Placeholder 2"/>
          <p:cNvSpPr>
            <a:spLocks noGrp="1"/>
          </p:cNvSpPr>
          <p:nvPr>
            <p:ph type="ftr" sz="quarter" idx="11"/>
          </p:nvPr>
        </p:nvSpPr>
        <p:spPr/>
        <p:txBody>
          <a:bodyPr/>
          <a:lstStyle>
            <a:lvl1pPr>
              <a:defRPr/>
            </a:lvl1pPr>
          </a:lstStyle>
          <a:p>
            <a:endParaRPr lang="en-US"/>
          </a:p>
        </p:txBody>
      </p:sp>
      <p:sp>
        <p:nvSpPr>
          <p:cNvPr id="4" name="Slide Number Placeholder 3"/>
          <p:cNvSpPr>
            <a:spLocks noGrp="1"/>
          </p:cNvSpPr>
          <p:nvPr>
            <p:ph type="sldNum" sz="quarter" idx="12"/>
          </p:nvPr>
        </p:nvSpPr>
        <p:spPr/>
        <p:txBody>
          <a:bodyPr/>
          <a:lstStyle>
            <a:lvl1pPr>
              <a:defRPr/>
            </a:lvl1pPr>
          </a:lstStyle>
          <a:p>
            <a:fld id="{B1D543C1-828F-4842-971A-7C99875BDC58}" type="slidenum">
              <a:rPr lang="en-US"/>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ABA25C65-3923-4BBA-8B50-6C7FB6C1B287}" type="slidenum">
              <a:rPr lang="en-US"/>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3EC306F3-8BAA-435A-9140-E324B9D4A00E}" type="slidenum">
              <a:rPr lang="en-US"/>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endParaRPr lang="en-US"/>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endParaRPr lang="en-US"/>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fld id="{D6245826-DF2E-47EB-A3C7-EE3DDD460C62}" type="slidenum">
              <a:rPr lang="en-US"/>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fontAlgn="base">
        <a:spcBef>
          <a:spcPct val="0"/>
        </a:spcBef>
        <a:spcAft>
          <a:spcPct val="0"/>
        </a:spcAft>
        <a:defRPr sz="4400" b="0" i="0" u="none">
          <a:solidFill>
            <a:schemeClr val="tx2"/>
          </a:solidFill>
          <a:latin typeface="+mj-lt"/>
          <a:ea typeface="+mj-ea"/>
          <a:cs typeface="+mj-cs"/>
        </a:defRPr>
      </a:lvl1pPr>
      <a:lvl2pPr algn="ctr" rtl="0" fontAlgn="base">
        <a:spcBef>
          <a:spcPct val="0"/>
        </a:spcBef>
        <a:spcAft>
          <a:spcPct val="0"/>
        </a:spcAft>
        <a:defRPr sz="4400">
          <a:solidFill>
            <a:schemeClr val="tx2"/>
          </a:solidFill>
          <a:latin typeface="Times New Roman" pitchFamily="18" charset="0"/>
        </a:defRPr>
      </a:lvl2pPr>
      <a:lvl3pPr algn="ctr" rtl="0" fontAlgn="base">
        <a:spcBef>
          <a:spcPct val="0"/>
        </a:spcBef>
        <a:spcAft>
          <a:spcPct val="0"/>
        </a:spcAft>
        <a:defRPr sz="4400">
          <a:solidFill>
            <a:schemeClr val="tx2"/>
          </a:solidFill>
          <a:latin typeface="Times New Roman" pitchFamily="18" charset="0"/>
        </a:defRPr>
      </a:lvl3pPr>
      <a:lvl4pPr algn="ctr" rtl="0" fontAlgn="base">
        <a:spcBef>
          <a:spcPct val="0"/>
        </a:spcBef>
        <a:spcAft>
          <a:spcPct val="0"/>
        </a:spcAft>
        <a:defRPr sz="4400">
          <a:solidFill>
            <a:schemeClr val="tx2"/>
          </a:solidFill>
          <a:latin typeface="Times New Roman" pitchFamily="18" charset="0"/>
        </a:defRPr>
      </a:lvl4pPr>
      <a:lvl5pPr algn="ctr" rtl="0" fontAlgn="base">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b="0" i="0" u="none">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7.xml"/><Relationship Id="rId1" Type="http://schemas.openxmlformats.org/officeDocument/2006/relationships/slideLayout" Target="../slideLayouts/slideLayout7.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0.gif"/><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8" Type="http://schemas.openxmlformats.org/officeDocument/2006/relationships/image" Target="../media/image28.png"/><Relationship Id="rId13" Type="http://schemas.openxmlformats.org/officeDocument/2006/relationships/image" Target="../media/image33.png"/><Relationship Id="rId3" Type="http://schemas.openxmlformats.org/officeDocument/2006/relationships/image" Target="../media/image23.png"/><Relationship Id="rId7" Type="http://schemas.openxmlformats.org/officeDocument/2006/relationships/image" Target="../media/image27.png"/><Relationship Id="rId12" Type="http://schemas.openxmlformats.org/officeDocument/2006/relationships/image" Target="../media/image32.png"/><Relationship Id="rId2" Type="http://schemas.openxmlformats.org/officeDocument/2006/relationships/image" Target="../media/image22.png"/><Relationship Id="rId16" Type="http://schemas.openxmlformats.org/officeDocument/2006/relationships/image" Target="../media/image36.png"/><Relationship Id="rId1" Type="http://schemas.openxmlformats.org/officeDocument/2006/relationships/slideLayout" Target="../slideLayouts/slideLayout2.xml"/><Relationship Id="rId6" Type="http://schemas.openxmlformats.org/officeDocument/2006/relationships/image" Target="../media/image26.png"/><Relationship Id="rId11" Type="http://schemas.openxmlformats.org/officeDocument/2006/relationships/image" Target="../media/image31.png"/><Relationship Id="rId5" Type="http://schemas.openxmlformats.org/officeDocument/2006/relationships/image" Target="../media/image25.png"/><Relationship Id="rId15" Type="http://schemas.openxmlformats.org/officeDocument/2006/relationships/image" Target="../media/image35.png"/><Relationship Id="rId10" Type="http://schemas.openxmlformats.org/officeDocument/2006/relationships/image" Target="../media/image30.png"/><Relationship Id="rId4" Type="http://schemas.openxmlformats.org/officeDocument/2006/relationships/image" Target="../media/image24.png"/><Relationship Id="rId9" Type="http://schemas.openxmlformats.org/officeDocument/2006/relationships/image" Target="../media/image29.png"/><Relationship Id="rId14" Type="http://schemas.openxmlformats.org/officeDocument/2006/relationships/image" Target="../media/image34.png"/></Relationships>
</file>

<file path=ppt/slides/_rels/slide34.xml.rels><?xml version="1.0" encoding="UTF-8" standalone="yes"?>
<Relationships xmlns="http://schemas.openxmlformats.org/package/2006/relationships"><Relationship Id="rId8" Type="http://schemas.openxmlformats.org/officeDocument/2006/relationships/image" Target="../media/image42.png"/><Relationship Id="rId3" Type="http://schemas.openxmlformats.org/officeDocument/2006/relationships/image" Target="../media/image37.png"/><Relationship Id="rId7" Type="http://schemas.openxmlformats.org/officeDocument/2006/relationships/image" Target="../media/image41.png"/><Relationship Id="rId2" Type="http://schemas.openxmlformats.org/officeDocument/2006/relationships/notesSlide" Target="../notesSlides/notesSlide25.xml"/><Relationship Id="rId1" Type="http://schemas.openxmlformats.org/officeDocument/2006/relationships/slideLayout" Target="../slideLayouts/slideLayout2.xml"/><Relationship Id="rId6" Type="http://schemas.openxmlformats.org/officeDocument/2006/relationships/image" Target="../media/image40.png"/><Relationship Id="rId5" Type="http://schemas.openxmlformats.org/officeDocument/2006/relationships/image" Target="../media/image39.png"/><Relationship Id="rId4" Type="http://schemas.openxmlformats.org/officeDocument/2006/relationships/image" Target="../media/image38.png"/></Relationships>
</file>

<file path=ppt/slides/_rels/slide35.xml.rels><?xml version="1.0" encoding="UTF-8" standalone="yes"?>
<Relationships xmlns="http://schemas.openxmlformats.org/package/2006/relationships"><Relationship Id="rId3" Type="http://schemas.openxmlformats.org/officeDocument/2006/relationships/image" Target="../media/image43.png"/><Relationship Id="rId7" Type="http://schemas.openxmlformats.org/officeDocument/2006/relationships/image" Target="../media/image47.png"/><Relationship Id="rId2" Type="http://schemas.openxmlformats.org/officeDocument/2006/relationships/notesSlide" Target="../notesSlides/notesSlide26.xml"/><Relationship Id="rId1" Type="http://schemas.openxmlformats.org/officeDocument/2006/relationships/slideLayout" Target="../slideLayouts/slideLayout2.xml"/><Relationship Id="rId6" Type="http://schemas.openxmlformats.org/officeDocument/2006/relationships/image" Target="../media/image46.png"/><Relationship Id="rId5" Type="http://schemas.openxmlformats.org/officeDocument/2006/relationships/image" Target="../media/image45.png"/><Relationship Id="rId4" Type="http://schemas.openxmlformats.org/officeDocument/2006/relationships/image" Target="../media/image44.png"/></Relationships>
</file>

<file path=ppt/slides/_rels/slide36.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27.xml"/><Relationship Id="rId1" Type="http://schemas.openxmlformats.org/officeDocument/2006/relationships/slideLayout" Target="../slideLayouts/slideLayout2.xml"/><Relationship Id="rId5" Type="http://schemas.openxmlformats.org/officeDocument/2006/relationships/image" Target="../media/image50.png"/><Relationship Id="rId4" Type="http://schemas.openxmlformats.org/officeDocument/2006/relationships/image" Target="../media/image49.png"/></Relationships>
</file>

<file path=ppt/slides/_rels/slide37.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19458" name="Text Box 2"/>
          <p:cNvSpPr txBox="1">
            <a:spLocks noChangeArrowheads="1"/>
          </p:cNvSpPr>
          <p:nvPr/>
        </p:nvSpPr>
        <p:spPr bwMode="auto">
          <a:xfrm>
            <a:off x="381000" y="685800"/>
            <a:ext cx="8458200" cy="3385542"/>
          </a:xfrm>
          <a:prstGeom prst="rect">
            <a:avLst/>
          </a:prstGeom>
          <a:noFill/>
          <a:ln w="9525">
            <a:noFill/>
            <a:miter lim="800000"/>
            <a:headEnd/>
            <a:tailEnd/>
          </a:ln>
          <a:effectLst/>
        </p:spPr>
        <p:txBody>
          <a:bodyPr>
            <a:spAutoFit/>
          </a:bodyPr>
          <a:lstStyle/>
          <a:p>
            <a:pPr algn="ctr"/>
            <a:r>
              <a:rPr lang="en-US" sz="4400" b="1" dirty="0">
                <a:latin typeface="Gill Sans MT" pitchFamily="34" charset="0"/>
                <a:cs typeface="Times New Roman" pitchFamily="18" charset="0"/>
              </a:rPr>
              <a:t>Records </a:t>
            </a:r>
            <a:r>
              <a:rPr lang="en-US" sz="4400" b="1" dirty="0" smtClean="0">
                <a:latin typeface="Gill Sans MT" pitchFamily="34" charset="0"/>
                <a:cs typeface="Times New Roman" pitchFamily="18" charset="0"/>
              </a:rPr>
              <a:t>Management</a:t>
            </a:r>
          </a:p>
          <a:p>
            <a:pPr algn="ctr"/>
            <a:r>
              <a:rPr lang="en-US" sz="4400" b="1" dirty="0" smtClean="0">
                <a:latin typeface="Gill Sans MT" pitchFamily="34" charset="0"/>
                <a:cs typeface="Times New Roman" pitchFamily="18" charset="0"/>
              </a:rPr>
              <a:t>For the 21</a:t>
            </a:r>
            <a:r>
              <a:rPr lang="en-US" sz="4400" b="1" baseline="30000" dirty="0" smtClean="0">
                <a:latin typeface="Gill Sans MT" pitchFamily="34" charset="0"/>
                <a:cs typeface="Times New Roman" pitchFamily="18" charset="0"/>
              </a:rPr>
              <a:t>st</a:t>
            </a:r>
            <a:r>
              <a:rPr lang="en-US" sz="4400" b="1" dirty="0" smtClean="0">
                <a:latin typeface="Gill Sans MT" pitchFamily="34" charset="0"/>
                <a:cs typeface="Times New Roman" pitchFamily="18" charset="0"/>
              </a:rPr>
              <a:t> Century </a:t>
            </a:r>
          </a:p>
          <a:p>
            <a:pPr algn="ctr"/>
            <a:endParaRPr lang="en-US" sz="1800" dirty="0">
              <a:solidFill>
                <a:schemeClr val="accent2"/>
              </a:solidFill>
              <a:latin typeface="Gill Sans MT" pitchFamily="34" charset="0"/>
              <a:cs typeface="Times New Roman" pitchFamily="18" charset="0"/>
            </a:endParaRPr>
          </a:p>
          <a:p>
            <a:pPr algn="ctr"/>
            <a:r>
              <a:rPr lang="en-US" sz="3600" dirty="0" smtClean="0">
                <a:solidFill>
                  <a:srgbClr val="C00000"/>
                </a:solidFill>
                <a:latin typeface="Gill Sans MT" pitchFamily="34" charset="0"/>
                <a:cs typeface="Times New Roman" pitchFamily="18" charset="0"/>
              </a:rPr>
              <a:t>Practical Approaches for Government</a:t>
            </a:r>
            <a:endParaRPr lang="en-US" sz="3600" dirty="0">
              <a:solidFill>
                <a:srgbClr val="C00000"/>
              </a:solidFill>
              <a:latin typeface="Gill Sans MT" pitchFamily="34" charset="0"/>
            </a:endParaRPr>
          </a:p>
          <a:p>
            <a:pPr algn="ctr"/>
            <a:endParaRPr lang="en-US" sz="4400" i="1" dirty="0">
              <a:solidFill>
                <a:schemeClr val="accent2"/>
              </a:solidFill>
            </a:endParaRPr>
          </a:p>
          <a:p>
            <a:pPr algn="ctr"/>
            <a:endParaRPr lang="en-US" sz="2800" b="1" dirty="0">
              <a:solidFill>
                <a:schemeClr val="accent6">
                  <a:lumMod val="75000"/>
                </a:schemeClr>
              </a:solidFill>
              <a:latin typeface="Georgia" pitchFamily="18" charset="0"/>
            </a:endParaRPr>
          </a:p>
        </p:txBody>
      </p:sp>
      <p:sp>
        <p:nvSpPr>
          <p:cNvPr id="4" name="TextBox 3"/>
          <p:cNvSpPr txBox="1"/>
          <p:nvPr/>
        </p:nvSpPr>
        <p:spPr>
          <a:xfrm>
            <a:off x="3116389" y="3733800"/>
            <a:ext cx="2987421" cy="1200329"/>
          </a:xfrm>
          <a:prstGeom prst="rect">
            <a:avLst/>
          </a:prstGeom>
          <a:noFill/>
        </p:spPr>
        <p:txBody>
          <a:bodyPr wrap="none" rtlCol="0">
            <a:spAutoFit/>
          </a:bodyPr>
          <a:lstStyle/>
          <a:p>
            <a:pPr algn="ctr"/>
            <a:r>
              <a:rPr lang="en-US" dirty="0" smtClean="0">
                <a:latin typeface="Gill Sans MT" pitchFamily="34" charset="0"/>
              </a:rPr>
              <a:t>Stephanie Clark, CRM </a:t>
            </a:r>
          </a:p>
          <a:p>
            <a:pPr algn="ctr"/>
            <a:r>
              <a:rPr lang="en-US" dirty="0" smtClean="0">
                <a:latin typeface="Gill Sans MT" pitchFamily="34" charset="0"/>
              </a:rPr>
              <a:t>Records Unit Manager</a:t>
            </a:r>
            <a:endParaRPr lang="en-US" dirty="0">
              <a:latin typeface="Gill Sans MT" pitchFamily="34" charset="0"/>
            </a:endParaRPr>
          </a:p>
          <a:p>
            <a:pPr algn="ctr"/>
            <a:r>
              <a:rPr lang="en-US" dirty="0">
                <a:latin typeface="Gill Sans MT" pitchFamily="34" charset="0"/>
              </a:rPr>
              <a:t>Oregon State Archives</a:t>
            </a:r>
            <a:endParaRPr lang="en-US" sz="3600" dirty="0">
              <a:latin typeface="Gill Sans MT" pitchFamily="34"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457200"/>
            <a:ext cx="7772400" cy="1143000"/>
          </a:xfrm>
        </p:spPr>
        <p:txBody>
          <a:bodyPr/>
          <a:lstStyle/>
          <a:p>
            <a:r>
              <a:rPr lang="en-US" dirty="0" smtClean="0">
                <a:latin typeface="Gill Sans MT" panose="020B0502020104020203" pitchFamily="34" charset="0"/>
              </a:rPr>
              <a:t>Retention and Disposition</a:t>
            </a:r>
            <a:endParaRPr lang="en-US" dirty="0">
              <a:latin typeface="Gill Sans MT" panose="020B0502020104020203" pitchFamily="34" charset="0"/>
            </a:endParaRPr>
          </a:p>
        </p:txBody>
      </p:sp>
      <p:sp>
        <p:nvSpPr>
          <p:cNvPr id="3" name="Content Placeholder 2"/>
          <p:cNvSpPr>
            <a:spLocks noGrp="1"/>
          </p:cNvSpPr>
          <p:nvPr>
            <p:ph idx="1"/>
          </p:nvPr>
        </p:nvSpPr>
        <p:spPr/>
        <p:txBody>
          <a:bodyPr/>
          <a:lstStyle/>
          <a:p>
            <a:pPr marL="0" indent="0">
              <a:buNone/>
            </a:pPr>
            <a:r>
              <a:rPr lang="en-US" dirty="0">
                <a:latin typeface="Gill Sans MT" pitchFamily="34" charset="0"/>
                <a:cs typeface="Times New Roman" pitchFamily="18" charset="0"/>
              </a:rPr>
              <a:t>Each state agency or political subdivision shall maintain a public record or accurate copy of a public record in accordance with a retention schedule authorized under the law </a:t>
            </a:r>
            <a:r>
              <a:rPr lang="en-US" i="1" dirty="0">
                <a:solidFill>
                  <a:srgbClr val="C00000"/>
                </a:solidFill>
                <a:latin typeface="Gill Sans MT" pitchFamily="34" charset="0"/>
                <a:cs typeface="Times New Roman" pitchFamily="18" charset="0"/>
              </a:rPr>
              <a:t>without regard to the technology or medium </a:t>
            </a:r>
            <a:r>
              <a:rPr lang="en-US" dirty="0">
                <a:latin typeface="Gill Sans MT" pitchFamily="34" charset="0"/>
                <a:cs typeface="Times New Roman" pitchFamily="18" charset="0"/>
              </a:rPr>
              <a:t>used to create or communicate the record. </a:t>
            </a:r>
            <a:endParaRPr lang="en-US" dirty="0" smtClean="0">
              <a:latin typeface="Gill Sans MT" pitchFamily="34" charset="0"/>
              <a:cs typeface="Times New Roman" pitchFamily="18" charset="0"/>
            </a:endParaRPr>
          </a:p>
          <a:p>
            <a:pPr marL="0" indent="0">
              <a:buNone/>
            </a:pPr>
            <a:r>
              <a:rPr lang="en-US" b="1" dirty="0" smtClean="0">
                <a:latin typeface="Gill Sans MT" pitchFamily="34" charset="0"/>
                <a:cs typeface="Times New Roman" pitchFamily="18" charset="0"/>
              </a:rPr>
              <a:t>- ORS </a:t>
            </a:r>
            <a:r>
              <a:rPr lang="en-US" b="1" dirty="0">
                <a:latin typeface="Gill Sans MT" pitchFamily="34" charset="0"/>
                <a:cs typeface="Times New Roman" pitchFamily="18" charset="0"/>
              </a:rPr>
              <a:t>192.108</a:t>
            </a:r>
          </a:p>
          <a:p>
            <a:endParaRPr lang="en-US" dirty="0"/>
          </a:p>
        </p:txBody>
      </p:sp>
    </p:spTree>
    <p:extLst>
      <p:ext uri="{BB962C8B-B14F-4D97-AF65-F5344CB8AC3E}">
        <p14:creationId xmlns:p14="http://schemas.microsoft.com/office/powerpoint/2010/main" val="307038584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Rectangle 2"/>
          <p:cNvSpPr>
            <a:spLocks noGrp="1" noChangeArrowheads="1"/>
          </p:cNvSpPr>
          <p:nvPr>
            <p:ph type="title"/>
          </p:nvPr>
        </p:nvSpPr>
        <p:spPr>
          <a:xfrm>
            <a:off x="609600" y="609600"/>
            <a:ext cx="7772400" cy="976423"/>
          </a:xfrm>
        </p:spPr>
        <p:txBody>
          <a:bodyPr/>
          <a:lstStyle/>
          <a:p>
            <a:pPr algn="ctr" eaLnBrk="1" hangingPunct="1"/>
            <a:r>
              <a:rPr lang="en-US" altLang="en-US" sz="4400" dirty="0" smtClean="0">
                <a:solidFill>
                  <a:schemeClr val="tx1"/>
                </a:solidFill>
                <a:latin typeface="Gill Sans MT" panose="020B0502020104020203" pitchFamily="34" charset="0"/>
              </a:rPr>
              <a:t>Access - The Basic Rule</a:t>
            </a:r>
          </a:p>
        </p:txBody>
      </p:sp>
      <p:sp>
        <p:nvSpPr>
          <p:cNvPr id="49155" name="Rectangle 3"/>
          <p:cNvSpPr>
            <a:spLocks noGrp="1" noChangeArrowheads="1"/>
          </p:cNvSpPr>
          <p:nvPr>
            <p:ph type="body" idx="1"/>
          </p:nvPr>
        </p:nvSpPr>
        <p:spPr>
          <a:xfrm>
            <a:off x="685800" y="1905000"/>
            <a:ext cx="7772400" cy="4114800"/>
          </a:xfrm>
        </p:spPr>
        <p:txBody>
          <a:bodyPr/>
          <a:lstStyle/>
          <a:p>
            <a:pPr marL="0" indent="0" eaLnBrk="1" hangingPunct="1">
              <a:spcBef>
                <a:spcPct val="0"/>
              </a:spcBef>
              <a:buFont typeface="Wingdings" panose="05000000000000000000" pitchFamily="2" charset="2"/>
              <a:buNone/>
            </a:pPr>
            <a:r>
              <a:rPr lang="en-US" altLang="en-US" sz="3400" dirty="0" smtClean="0">
                <a:latin typeface="Gill Sans MT" panose="020B0502020104020203" pitchFamily="34" charset="0"/>
              </a:rPr>
              <a:t>“</a:t>
            </a:r>
            <a:r>
              <a:rPr lang="en-US" altLang="en-US" sz="3400" i="1" dirty="0" smtClean="0">
                <a:solidFill>
                  <a:srgbClr val="C00000"/>
                </a:solidFill>
                <a:latin typeface="Gill Sans MT" panose="020B0502020104020203" pitchFamily="34" charset="0"/>
              </a:rPr>
              <a:t>Every person</a:t>
            </a:r>
            <a:r>
              <a:rPr lang="en-US" altLang="en-US" sz="3400" dirty="0" smtClean="0">
                <a:solidFill>
                  <a:srgbClr val="C00000"/>
                </a:solidFill>
                <a:latin typeface="Gill Sans MT" panose="020B0502020104020203" pitchFamily="34" charset="0"/>
              </a:rPr>
              <a:t> </a:t>
            </a:r>
            <a:r>
              <a:rPr lang="en-US" altLang="en-US" sz="3400" dirty="0" smtClean="0">
                <a:latin typeface="Gill Sans MT" panose="020B0502020104020203" pitchFamily="34" charset="0"/>
              </a:rPr>
              <a:t>has a right to inspect </a:t>
            </a:r>
            <a:r>
              <a:rPr lang="en-US" altLang="en-US" sz="3400" i="1" dirty="0" smtClean="0">
                <a:solidFill>
                  <a:srgbClr val="C00000"/>
                </a:solidFill>
                <a:latin typeface="Gill Sans MT" panose="020B0502020104020203" pitchFamily="34" charset="0"/>
              </a:rPr>
              <a:t>any public record</a:t>
            </a:r>
            <a:r>
              <a:rPr lang="en-US" altLang="en-US" sz="3400" dirty="0" smtClean="0">
                <a:solidFill>
                  <a:srgbClr val="C00000"/>
                </a:solidFill>
                <a:latin typeface="Gill Sans MT" panose="020B0502020104020203" pitchFamily="34" charset="0"/>
              </a:rPr>
              <a:t> of a </a:t>
            </a:r>
            <a:r>
              <a:rPr lang="en-US" altLang="en-US" sz="3400" i="1" dirty="0" smtClean="0">
                <a:solidFill>
                  <a:srgbClr val="C00000"/>
                </a:solidFill>
                <a:latin typeface="Gill Sans MT" panose="020B0502020104020203" pitchFamily="34" charset="0"/>
              </a:rPr>
              <a:t>public body in this state</a:t>
            </a:r>
            <a:r>
              <a:rPr lang="en-US" altLang="en-US" sz="3400" dirty="0" smtClean="0">
                <a:latin typeface="Gill Sans MT" panose="020B0502020104020203" pitchFamily="34" charset="0"/>
              </a:rPr>
              <a:t>, except as otherwise expressly provided in ORS 192.501 to 192.505.” </a:t>
            </a:r>
          </a:p>
          <a:p>
            <a:pPr marL="0" indent="0" eaLnBrk="1" hangingPunct="1">
              <a:spcBef>
                <a:spcPct val="0"/>
              </a:spcBef>
              <a:buFont typeface="Wingdings" panose="05000000000000000000" pitchFamily="2" charset="2"/>
              <a:buNone/>
            </a:pPr>
            <a:endParaRPr lang="en-US" altLang="en-US" sz="3400" dirty="0" smtClean="0">
              <a:latin typeface="Gill Sans MT" panose="020B0502020104020203" pitchFamily="34" charset="0"/>
            </a:endParaRPr>
          </a:p>
          <a:p>
            <a:pPr marL="0" indent="0" eaLnBrk="1" hangingPunct="1">
              <a:spcBef>
                <a:spcPct val="0"/>
              </a:spcBef>
              <a:buFont typeface="Wingdings" panose="05000000000000000000" pitchFamily="2" charset="2"/>
              <a:buNone/>
            </a:pPr>
            <a:r>
              <a:rPr lang="en-US" altLang="en-US" b="1" dirty="0" smtClean="0">
                <a:latin typeface="Gill Sans MT" panose="020B0502020104020203" pitchFamily="34" charset="0"/>
              </a:rPr>
              <a:t>- ORS 192.420(1)</a:t>
            </a:r>
          </a:p>
          <a:p>
            <a:pPr marL="0" indent="0" eaLnBrk="1" hangingPunct="1">
              <a:spcBef>
                <a:spcPct val="0"/>
              </a:spcBef>
              <a:buFont typeface="Wingdings" panose="05000000000000000000" pitchFamily="2" charset="2"/>
              <a:buNone/>
            </a:pPr>
            <a:endParaRPr lang="en-US" altLang="en-US" dirty="0" smtClean="0">
              <a:solidFill>
                <a:srgbClr val="002060"/>
              </a:solidFill>
            </a:endParaRPr>
          </a:p>
          <a:p>
            <a:pPr marL="0" indent="0" eaLnBrk="1" hangingPunct="1">
              <a:spcBef>
                <a:spcPct val="0"/>
              </a:spcBef>
            </a:pPr>
            <a:endParaRPr lang="en-US" altLang="en-US" dirty="0" smtClean="0">
              <a:solidFill>
                <a:srgbClr val="002060"/>
              </a:solidFill>
            </a:endParaRPr>
          </a:p>
        </p:txBody>
      </p:sp>
    </p:spTree>
    <p:extLst>
      <p:ext uri="{BB962C8B-B14F-4D97-AF65-F5344CB8AC3E}">
        <p14:creationId xmlns:p14="http://schemas.microsoft.com/office/powerpoint/2010/main" val="118814632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9" name="Rectangle 3"/>
          <p:cNvSpPr>
            <a:spLocks noGrp="1" noChangeArrowheads="1"/>
          </p:cNvSpPr>
          <p:nvPr>
            <p:ph type="body" idx="1"/>
          </p:nvPr>
        </p:nvSpPr>
        <p:spPr>
          <a:xfrm>
            <a:off x="457200" y="533400"/>
            <a:ext cx="8229600" cy="5562600"/>
          </a:xfrm>
          <a:noFill/>
          <a:ln/>
        </p:spPr>
        <p:txBody>
          <a:bodyPr/>
          <a:lstStyle/>
          <a:p>
            <a:pPr algn="ctr">
              <a:buFontTx/>
              <a:buNone/>
            </a:pPr>
            <a:r>
              <a:rPr lang="en-US" sz="4000" dirty="0" smtClean="0">
                <a:latin typeface="Gill Sans MT" pitchFamily="34" charset="0"/>
              </a:rPr>
              <a:t>These Laws:</a:t>
            </a:r>
            <a:endParaRPr lang="en-US" sz="4000" dirty="0" smtClean="0">
              <a:solidFill>
                <a:srgbClr val="C00000"/>
              </a:solidFill>
              <a:latin typeface="Gill Sans MT" pitchFamily="34" charset="0"/>
            </a:endParaRPr>
          </a:p>
          <a:p>
            <a:pPr algn="ctr">
              <a:buFontTx/>
              <a:buNone/>
            </a:pPr>
            <a:endParaRPr lang="en-US" sz="1800" dirty="0">
              <a:latin typeface="Gill Sans MT" pitchFamily="34" charset="0"/>
            </a:endParaRPr>
          </a:p>
          <a:p>
            <a:pPr algn="ctr">
              <a:buFontTx/>
              <a:buNone/>
            </a:pPr>
            <a:r>
              <a:rPr lang="en-US" sz="3600" dirty="0" smtClean="0">
                <a:latin typeface="Gill Sans MT" pitchFamily="34" charset="0"/>
              </a:rPr>
              <a:t>Apply to public work done </a:t>
            </a:r>
            <a:r>
              <a:rPr lang="en-US" sz="3600" dirty="0" smtClean="0">
                <a:solidFill>
                  <a:srgbClr val="C00000"/>
                </a:solidFill>
                <a:latin typeface="Gill Sans MT" pitchFamily="34" charset="0"/>
              </a:rPr>
              <a:t>anywhere</a:t>
            </a:r>
            <a:r>
              <a:rPr lang="en-US" sz="3600" dirty="0" smtClean="0">
                <a:latin typeface="Gill Sans MT" pitchFamily="34" charset="0"/>
              </a:rPr>
              <a:t>: office, home, private devices or accounts all are subject.</a:t>
            </a:r>
          </a:p>
          <a:p>
            <a:pPr algn="ctr">
              <a:buFontTx/>
              <a:buNone/>
            </a:pPr>
            <a:endParaRPr lang="en-US" sz="3600" dirty="0">
              <a:latin typeface="Gill Sans MT" pitchFamily="34" charset="0"/>
            </a:endParaRPr>
          </a:p>
          <a:p>
            <a:pPr algn="ctr">
              <a:buFontTx/>
              <a:buNone/>
            </a:pPr>
            <a:r>
              <a:rPr lang="en-US" sz="3600" dirty="0" smtClean="0">
                <a:solidFill>
                  <a:srgbClr val="C00000"/>
                </a:solidFill>
                <a:latin typeface="Gill Sans MT" pitchFamily="34" charset="0"/>
              </a:rPr>
              <a:t>DO NOT </a:t>
            </a:r>
            <a:r>
              <a:rPr lang="en-US" sz="3600" dirty="0" smtClean="0">
                <a:latin typeface="Gill Sans MT" pitchFamily="34" charset="0"/>
              </a:rPr>
              <a:t>distinguish based on technology or format: content matters.</a:t>
            </a:r>
            <a:endParaRPr lang="en-US" sz="3600" dirty="0">
              <a:latin typeface="Gill Sans MT" pitchFamily="34" charset="0"/>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28600"/>
            <a:ext cx="9144000" cy="1143000"/>
          </a:xfrm>
        </p:spPr>
        <p:txBody>
          <a:bodyPr/>
          <a:lstStyle/>
          <a:p>
            <a:r>
              <a:rPr lang="en-US" sz="4000" dirty="0" smtClean="0">
                <a:latin typeface="Gill Sans MT" pitchFamily="34" charset="0"/>
              </a:rPr>
              <a:t>New(</a:t>
            </a:r>
            <a:r>
              <a:rPr lang="en-US" sz="4000" dirty="0" err="1" smtClean="0">
                <a:latin typeface="Gill Sans MT" pitchFamily="34" charset="0"/>
              </a:rPr>
              <a:t>ish</a:t>
            </a:r>
            <a:r>
              <a:rPr lang="en-US" sz="4000" dirty="0" smtClean="0">
                <a:latin typeface="Gill Sans MT" pitchFamily="34" charset="0"/>
              </a:rPr>
              <a:t>) Rules for Electronic Records</a:t>
            </a:r>
            <a:endParaRPr lang="en-US" sz="4000" dirty="0">
              <a:latin typeface="Gill Sans MT" pitchFamily="34" charset="0"/>
            </a:endParaRPr>
          </a:p>
        </p:txBody>
      </p:sp>
      <p:sp>
        <p:nvSpPr>
          <p:cNvPr id="3" name="Content Placeholder 2"/>
          <p:cNvSpPr>
            <a:spLocks noGrp="1"/>
          </p:cNvSpPr>
          <p:nvPr>
            <p:ph idx="1"/>
          </p:nvPr>
        </p:nvSpPr>
        <p:spPr>
          <a:xfrm>
            <a:off x="685800" y="1371600"/>
            <a:ext cx="7772400" cy="4724400"/>
          </a:xfrm>
        </p:spPr>
        <p:txBody>
          <a:bodyPr/>
          <a:lstStyle/>
          <a:p>
            <a:pPr>
              <a:buClr>
                <a:schemeClr val="accent6">
                  <a:lumMod val="75000"/>
                </a:schemeClr>
              </a:buClr>
            </a:pPr>
            <a:r>
              <a:rPr lang="en-US" sz="3400" dirty="0" smtClean="0">
                <a:solidFill>
                  <a:schemeClr val="accent1">
                    <a:lumMod val="50000"/>
                  </a:schemeClr>
                </a:solidFill>
                <a:latin typeface="Gill Sans MT" pitchFamily="34" charset="0"/>
              </a:rPr>
              <a:t>OAR 166 Div. 17 </a:t>
            </a:r>
            <a:r>
              <a:rPr lang="en-US" sz="3400" dirty="0" smtClean="0">
                <a:latin typeface="Gill Sans MT" pitchFamily="34" charset="0"/>
              </a:rPr>
              <a:t>sets rules for:</a:t>
            </a:r>
          </a:p>
          <a:p>
            <a:pPr lvl="1">
              <a:spcAft>
                <a:spcPts val="1200"/>
              </a:spcAft>
              <a:buClr>
                <a:schemeClr val="accent6">
                  <a:lumMod val="75000"/>
                </a:schemeClr>
              </a:buClr>
            </a:pPr>
            <a:r>
              <a:rPr lang="en-US" sz="3200" dirty="0" smtClean="0">
                <a:latin typeface="Gill Sans MT" pitchFamily="34" charset="0"/>
              </a:rPr>
              <a:t>Electronic Records Management Systems</a:t>
            </a:r>
          </a:p>
          <a:p>
            <a:pPr lvl="1">
              <a:spcAft>
                <a:spcPts val="1200"/>
              </a:spcAft>
              <a:buClr>
                <a:schemeClr val="accent6">
                  <a:lumMod val="75000"/>
                </a:schemeClr>
              </a:buClr>
            </a:pPr>
            <a:r>
              <a:rPr lang="en-US" sz="3200" dirty="0" smtClean="0">
                <a:latin typeface="Gill Sans MT" pitchFamily="34" charset="0"/>
              </a:rPr>
              <a:t>Digitization of records</a:t>
            </a:r>
          </a:p>
          <a:p>
            <a:pPr lvl="1">
              <a:spcAft>
                <a:spcPts val="1200"/>
              </a:spcAft>
              <a:buClr>
                <a:schemeClr val="accent6">
                  <a:lumMod val="75000"/>
                </a:schemeClr>
              </a:buClr>
            </a:pPr>
            <a:r>
              <a:rPr lang="en-US" sz="3200" dirty="0" smtClean="0">
                <a:latin typeface="Gill Sans MT" pitchFamily="34" charset="0"/>
              </a:rPr>
              <a:t>Retention of records in electronic format</a:t>
            </a:r>
          </a:p>
          <a:p>
            <a:pPr lvl="1">
              <a:spcAft>
                <a:spcPts val="1200"/>
              </a:spcAft>
              <a:buClr>
                <a:schemeClr val="accent6">
                  <a:lumMod val="75000"/>
                </a:schemeClr>
              </a:buClr>
            </a:pPr>
            <a:r>
              <a:rPr lang="en-US" sz="3200" dirty="0" smtClean="0">
                <a:latin typeface="Gill Sans MT" pitchFamily="34" charset="0"/>
              </a:rPr>
              <a:t>File format standards</a:t>
            </a:r>
          </a:p>
          <a:p>
            <a:pPr lvl="1">
              <a:spcAft>
                <a:spcPts val="1200"/>
              </a:spcAft>
              <a:buClr>
                <a:schemeClr val="accent6">
                  <a:lumMod val="75000"/>
                </a:schemeClr>
              </a:buClr>
            </a:pPr>
            <a:r>
              <a:rPr lang="en-US" sz="3200" dirty="0" smtClean="0">
                <a:latin typeface="Gill Sans MT" pitchFamily="34" charset="0"/>
              </a:rPr>
              <a:t>System security</a:t>
            </a:r>
          </a:p>
          <a:p>
            <a:pPr lvl="1">
              <a:spcAft>
                <a:spcPts val="1200"/>
              </a:spcAft>
              <a:buClr>
                <a:schemeClr val="accent6">
                  <a:lumMod val="75000"/>
                </a:schemeClr>
              </a:buClr>
            </a:pPr>
            <a:r>
              <a:rPr lang="en-US" sz="3200" dirty="0" smtClean="0">
                <a:latin typeface="Gill Sans MT" pitchFamily="34" charset="0"/>
              </a:rPr>
              <a:t>System maintenance</a:t>
            </a:r>
          </a:p>
        </p:txBody>
      </p:sp>
    </p:spTree>
    <p:extLst>
      <p:ext uri="{BB962C8B-B14F-4D97-AF65-F5344CB8AC3E}">
        <p14:creationId xmlns:p14="http://schemas.microsoft.com/office/powerpoint/2010/main" val="131230967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noChangeArrowheads="1"/>
          </p:cNvSpPr>
          <p:nvPr>
            <p:ph type="title"/>
          </p:nvPr>
        </p:nvSpPr>
        <p:spPr>
          <a:xfrm>
            <a:off x="609600" y="304800"/>
            <a:ext cx="7772400" cy="1143000"/>
          </a:xfrm>
        </p:spPr>
        <p:txBody>
          <a:bodyPr/>
          <a:lstStyle/>
          <a:p>
            <a:r>
              <a:rPr lang="en-US" dirty="0" smtClean="0">
                <a:solidFill>
                  <a:schemeClr val="tx1"/>
                </a:solidFill>
                <a:latin typeface="Gill Sans MT" pitchFamily="34" charset="0"/>
              </a:rPr>
              <a:t>Ensure Compliance</a:t>
            </a:r>
            <a:endParaRPr lang="en-US" dirty="0">
              <a:solidFill>
                <a:schemeClr val="tx1"/>
              </a:solidFill>
              <a:latin typeface="Gill Sans MT" pitchFamily="34" charset="0"/>
            </a:endParaRPr>
          </a:p>
        </p:txBody>
      </p:sp>
      <p:sp>
        <p:nvSpPr>
          <p:cNvPr id="57347" name="Rectangle 3"/>
          <p:cNvSpPr>
            <a:spLocks noGrp="1" noChangeArrowheads="1"/>
          </p:cNvSpPr>
          <p:nvPr>
            <p:ph type="body" idx="1"/>
          </p:nvPr>
        </p:nvSpPr>
        <p:spPr>
          <a:xfrm>
            <a:off x="609600" y="1600200"/>
            <a:ext cx="8305800" cy="4572000"/>
          </a:xfrm>
          <a:noFill/>
        </p:spPr>
        <p:txBody>
          <a:bodyPr/>
          <a:lstStyle/>
          <a:p>
            <a:pPr>
              <a:buClr>
                <a:schemeClr val="accent6">
                  <a:lumMod val="75000"/>
                </a:schemeClr>
              </a:buClr>
            </a:pPr>
            <a:r>
              <a:rPr lang="en-US" sz="3000" dirty="0" smtClean="0">
                <a:latin typeface="Gill Sans MT" pitchFamily="34" charset="0"/>
              </a:rPr>
              <a:t>Have </a:t>
            </a:r>
            <a:r>
              <a:rPr lang="en-US" sz="3000" b="1" dirty="0">
                <a:solidFill>
                  <a:srgbClr val="C00000"/>
                </a:solidFill>
                <a:latin typeface="Gill Sans MT" pitchFamily="34" charset="0"/>
              </a:rPr>
              <a:t>written</a:t>
            </a:r>
            <a:r>
              <a:rPr lang="en-US" sz="3000" dirty="0">
                <a:latin typeface="Gill Sans MT" pitchFamily="34" charset="0"/>
              </a:rPr>
              <a:t> </a:t>
            </a:r>
            <a:r>
              <a:rPr lang="en-US" sz="3000" dirty="0" smtClean="0">
                <a:latin typeface="Gill Sans MT" pitchFamily="34" charset="0"/>
              </a:rPr>
              <a:t>policies </a:t>
            </a:r>
            <a:r>
              <a:rPr lang="en-US" sz="3000" dirty="0">
                <a:latin typeface="Gill Sans MT" pitchFamily="34" charset="0"/>
              </a:rPr>
              <a:t>and </a:t>
            </a:r>
            <a:r>
              <a:rPr lang="en-US" sz="3000" dirty="0" smtClean="0">
                <a:latin typeface="Gill Sans MT" pitchFamily="34" charset="0"/>
              </a:rPr>
              <a:t>procedures </a:t>
            </a:r>
            <a:r>
              <a:rPr lang="en-US" sz="3000" dirty="0">
                <a:latin typeface="Gill Sans MT" pitchFamily="34" charset="0"/>
              </a:rPr>
              <a:t>that address use, </a:t>
            </a:r>
            <a:r>
              <a:rPr lang="en-US" sz="3000" dirty="0" smtClean="0">
                <a:latin typeface="Gill Sans MT" pitchFamily="34" charset="0"/>
              </a:rPr>
              <a:t>access, retention &amp; ownership of </a:t>
            </a:r>
            <a:r>
              <a:rPr lang="en-US" sz="3000" dirty="0">
                <a:latin typeface="Gill Sans MT" pitchFamily="34" charset="0"/>
              </a:rPr>
              <a:t>public </a:t>
            </a:r>
            <a:r>
              <a:rPr lang="en-US" sz="3000" dirty="0" smtClean="0">
                <a:latin typeface="Gill Sans MT" pitchFamily="34" charset="0"/>
              </a:rPr>
              <a:t>records</a:t>
            </a:r>
          </a:p>
          <a:p>
            <a:pPr lvl="1">
              <a:buClr>
                <a:schemeClr val="accent6">
                  <a:lumMod val="75000"/>
                </a:schemeClr>
              </a:buClr>
            </a:pPr>
            <a:r>
              <a:rPr lang="en-US" dirty="0" smtClean="0">
                <a:latin typeface="Gill Sans MT" pitchFamily="34" charset="0"/>
              </a:rPr>
              <a:t>staff trained </a:t>
            </a:r>
            <a:r>
              <a:rPr lang="en-US" dirty="0">
                <a:latin typeface="Gill Sans MT" pitchFamily="34" charset="0"/>
              </a:rPr>
              <a:t>on the policy</a:t>
            </a:r>
          </a:p>
          <a:p>
            <a:pPr>
              <a:buClr>
                <a:schemeClr val="accent6">
                  <a:lumMod val="75000"/>
                </a:schemeClr>
              </a:buClr>
            </a:pPr>
            <a:endParaRPr lang="en-US" sz="2000" dirty="0">
              <a:solidFill>
                <a:srgbClr val="FF0000"/>
              </a:solidFill>
              <a:latin typeface="Gill Sans MT" pitchFamily="34" charset="0"/>
            </a:endParaRPr>
          </a:p>
          <a:p>
            <a:pPr>
              <a:buClr>
                <a:schemeClr val="accent6">
                  <a:lumMod val="75000"/>
                </a:schemeClr>
              </a:buClr>
            </a:pPr>
            <a:r>
              <a:rPr lang="en-US" sz="3000" dirty="0" smtClean="0">
                <a:latin typeface="Gill Sans MT" pitchFamily="34" charset="0"/>
              </a:rPr>
              <a:t>Have </a:t>
            </a:r>
            <a:r>
              <a:rPr lang="en-US" sz="3000" dirty="0">
                <a:latin typeface="Gill Sans MT" pitchFamily="34" charset="0"/>
              </a:rPr>
              <a:t>an </a:t>
            </a:r>
            <a:r>
              <a:rPr lang="en-US" sz="3000" b="1" dirty="0">
                <a:solidFill>
                  <a:srgbClr val="C00000"/>
                </a:solidFill>
                <a:latin typeface="Gill Sans MT" pitchFamily="34" charset="0"/>
              </a:rPr>
              <a:t>authorized</a:t>
            </a:r>
            <a:r>
              <a:rPr lang="en-US" sz="3000" b="1" dirty="0">
                <a:latin typeface="Gill Sans MT" pitchFamily="34" charset="0"/>
              </a:rPr>
              <a:t> </a:t>
            </a:r>
            <a:r>
              <a:rPr lang="en-US" sz="3000" dirty="0">
                <a:latin typeface="Gill Sans MT" pitchFamily="34" charset="0"/>
              </a:rPr>
              <a:t>and </a:t>
            </a:r>
            <a:r>
              <a:rPr lang="en-US" sz="3000" b="1" dirty="0">
                <a:solidFill>
                  <a:srgbClr val="C00000"/>
                </a:solidFill>
                <a:latin typeface="Gill Sans MT" pitchFamily="34" charset="0"/>
              </a:rPr>
              <a:t>up-to-date</a:t>
            </a:r>
            <a:r>
              <a:rPr lang="en-US" sz="3000" dirty="0">
                <a:latin typeface="Gill Sans MT" pitchFamily="34" charset="0"/>
              </a:rPr>
              <a:t> records retention schedule</a:t>
            </a:r>
          </a:p>
          <a:p>
            <a:pPr>
              <a:buClr>
                <a:schemeClr val="accent6">
                  <a:lumMod val="75000"/>
                </a:schemeClr>
              </a:buClr>
            </a:pPr>
            <a:endParaRPr lang="en-US" sz="2000" dirty="0">
              <a:solidFill>
                <a:srgbClr val="FF0000"/>
              </a:solidFill>
              <a:latin typeface="Gill Sans MT" pitchFamily="34" charset="0"/>
            </a:endParaRPr>
          </a:p>
          <a:p>
            <a:pPr>
              <a:buClr>
                <a:schemeClr val="accent6">
                  <a:lumMod val="75000"/>
                </a:schemeClr>
              </a:buClr>
            </a:pPr>
            <a:r>
              <a:rPr lang="en-US" sz="3000" b="1" dirty="0" smtClean="0">
                <a:solidFill>
                  <a:srgbClr val="C00000"/>
                </a:solidFill>
                <a:latin typeface="Gill Sans MT" pitchFamily="34" charset="0"/>
              </a:rPr>
              <a:t>Use </a:t>
            </a:r>
            <a:r>
              <a:rPr lang="en-US" sz="3000" b="1" dirty="0">
                <a:solidFill>
                  <a:srgbClr val="C00000"/>
                </a:solidFill>
                <a:latin typeface="Gill Sans MT" pitchFamily="34" charset="0"/>
              </a:rPr>
              <a:t>the schedule </a:t>
            </a:r>
            <a:r>
              <a:rPr lang="en-US" sz="3000" dirty="0">
                <a:latin typeface="Gill Sans MT" pitchFamily="34" charset="0"/>
              </a:rPr>
              <a:t>systematically and routinely</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Users\kriste\AppData\Local\Microsoft\Windows\Temporary Internet Files\Content.IE5\KLTQBSRL\Incomplete_list.svg[1].png"/>
          <p:cNvPicPr>
            <a:picLocks noChangeAspect="1" noChangeArrowheads="1"/>
          </p:cNvPicPr>
          <p:nvPr/>
        </p:nvPicPr>
        <p:blipFill>
          <a:blip r:embed="rId3" cstate="print">
            <a:lum bright="46000" contrast="-49000"/>
          </a:blip>
          <a:srcRect/>
          <a:stretch>
            <a:fillRect/>
          </a:stretch>
        </p:blipFill>
        <p:spPr bwMode="auto">
          <a:xfrm>
            <a:off x="-609600" y="0"/>
            <a:ext cx="10287000" cy="8128000"/>
          </a:xfrm>
          <a:prstGeom prst="rect">
            <a:avLst/>
          </a:prstGeom>
          <a:noFill/>
        </p:spPr>
      </p:pic>
      <p:sp>
        <p:nvSpPr>
          <p:cNvPr id="41986" name="Rectangle 2"/>
          <p:cNvSpPr>
            <a:spLocks noGrp="1" noChangeArrowheads="1"/>
          </p:cNvSpPr>
          <p:nvPr>
            <p:ph type="title"/>
          </p:nvPr>
        </p:nvSpPr>
        <p:spPr>
          <a:xfrm>
            <a:off x="1066800" y="0"/>
            <a:ext cx="7010400" cy="2743200"/>
          </a:xfrm>
          <a:ln/>
        </p:spPr>
        <p:txBody>
          <a:bodyPr/>
          <a:lstStyle/>
          <a:p>
            <a:r>
              <a:rPr lang="en-US" sz="4800" b="1" dirty="0">
                <a:solidFill>
                  <a:srgbClr val="FF0000"/>
                </a:solidFill>
                <a:latin typeface="Gill Sans MT" pitchFamily="34" charset="0"/>
              </a:rPr>
              <a:t/>
            </a:r>
            <a:br>
              <a:rPr lang="en-US" sz="4800" b="1" dirty="0">
                <a:solidFill>
                  <a:srgbClr val="FF0000"/>
                </a:solidFill>
                <a:latin typeface="Gill Sans MT" pitchFamily="34" charset="0"/>
              </a:rPr>
            </a:br>
            <a:r>
              <a:rPr lang="en-US" sz="4800" b="1" dirty="0">
                <a:solidFill>
                  <a:schemeClr val="tx1"/>
                </a:solidFill>
                <a:latin typeface="Gill Sans MT" pitchFamily="34" charset="0"/>
              </a:rPr>
              <a:t>Records</a:t>
            </a:r>
            <a:r>
              <a:rPr lang="en-US" sz="4800" b="1" dirty="0">
                <a:solidFill>
                  <a:srgbClr val="FF0000"/>
                </a:solidFill>
                <a:latin typeface="Gill Sans MT" pitchFamily="34" charset="0"/>
              </a:rPr>
              <a:t> </a:t>
            </a:r>
            <a:r>
              <a:rPr lang="en-US" sz="4800" b="1" dirty="0">
                <a:solidFill>
                  <a:schemeClr val="tx1"/>
                </a:solidFill>
                <a:latin typeface="Gill Sans MT" pitchFamily="34" charset="0"/>
              </a:rPr>
              <a:t>Retention Schedules</a:t>
            </a:r>
            <a:br>
              <a:rPr lang="en-US" sz="4800" b="1" dirty="0">
                <a:solidFill>
                  <a:schemeClr val="tx1"/>
                </a:solidFill>
                <a:latin typeface="Gill Sans MT" pitchFamily="34" charset="0"/>
              </a:rPr>
            </a:br>
            <a:endParaRPr lang="en-US" sz="4800" b="1" dirty="0">
              <a:solidFill>
                <a:srgbClr val="FF0000"/>
              </a:solidFill>
              <a:latin typeface="Gill Sans MT" pitchFamily="34" charset="0"/>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noChangeArrowheads="1"/>
          </p:cNvSpPr>
          <p:nvPr>
            <p:ph type="title"/>
          </p:nvPr>
        </p:nvSpPr>
        <p:spPr>
          <a:xfrm>
            <a:off x="609600" y="304800"/>
            <a:ext cx="7772400" cy="838200"/>
          </a:xfrm>
        </p:spPr>
        <p:txBody>
          <a:bodyPr/>
          <a:lstStyle/>
          <a:p>
            <a:r>
              <a:rPr lang="en-US" dirty="0" smtClean="0">
                <a:solidFill>
                  <a:schemeClr val="tx1"/>
                </a:solidFill>
                <a:latin typeface="Gill Sans MT" pitchFamily="34" charset="0"/>
                <a:cs typeface="Times New Roman" pitchFamily="18" charset="0"/>
              </a:rPr>
              <a:t>Records Retention - </a:t>
            </a:r>
            <a:r>
              <a:rPr lang="en-US" sz="4000" i="1" dirty="0" smtClean="0">
                <a:solidFill>
                  <a:schemeClr val="tx1"/>
                </a:solidFill>
                <a:latin typeface="Gill Sans MT" pitchFamily="34" charset="0"/>
                <a:cs typeface="Times New Roman" pitchFamily="18" charset="0"/>
              </a:rPr>
              <a:t>What is it?</a:t>
            </a:r>
            <a:endParaRPr lang="en-US" sz="4000" i="1" dirty="0">
              <a:solidFill>
                <a:schemeClr val="tx1"/>
              </a:solidFill>
              <a:latin typeface="Gill Sans MT" pitchFamily="34" charset="0"/>
            </a:endParaRPr>
          </a:p>
        </p:txBody>
      </p:sp>
      <p:sp>
        <p:nvSpPr>
          <p:cNvPr id="57347" name="Rectangle 3"/>
          <p:cNvSpPr>
            <a:spLocks noGrp="1" noChangeArrowheads="1"/>
          </p:cNvSpPr>
          <p:nvPr>
            <p:ph type="body" idx="1"/>
          </p:nvPr>
        </p:nvSpPr>
        <p:spPr>
          <a:xfrm>
            <a:off x="609600" y="1217364"/>
            <a:ext cx="8305800" cy="5029200"/>
          </a:xfrm>
          <a:noFill/>
        </p:spPr>
        <p:txBody>
          <a:bodyPr/>
          <a:lstStyle/>
          <a:p>
            <a:pPr>
              <a:buClr>
                <a:schemeClr val="accent6">
                  <a:lumMod val="75000"/>
                </a:schemeClr>
              </a:buClr>
            </a:pPr>
            <a:r>
              <a:rPr lang="en-US" sz="3000" dirty="0" smtClean="0">
                <a:latin typeface="Gill Sans MT" pitchFamily="34" charset="0"/>
                <a:cs typeface="Times New Roman" pitchFamily="18" charset="0"/>
              </a:rPr>
              <a:t>How long a public record must be kept to satisfy </a:t>
            </a:r>
            <a:r>
              <a:rPr lang="en-US" sz="3000" dirty="0" smtClean="0">
                <a:solidFill>
                  <a:srgbClr val="C00000"/>
                </a:solidFill>
                <a:latin typeface="Gill Sans MT" pitchFamily="34" charset="0"/>
                <a:cs typeface="Times New Roman" pitchFamily="18" charset="0"/>
              </a:rPr>
              <a:t>administrative, legal, fiscal </a:t>
            </a:r>
            <a:r>
              <a:rPr lang="en-US" sz="3000" dirty="0" smtClean="0">
                <a:latin typeface="Gill Sans MT" pitchFamily="34" charset="0"/>
                <a:cs typeface="Times New Roman" pitchFamily="18" charset="0"/>
              </a:rPr>
              <a:t>and </a:t>
            </a:r>
            <a:r>
              <a:rPr lang="en-US" sz="3000" dirty="0" smtClean="0">
                <a:solidFill>
                  <a:srgbClr val="C00000"/>
                </a:solidFill>
                <a:latin typeface="Gill Sans MT" pitchFamily="34" charset="0"/>
                <a:cs typeface="Times New Roman" pitchFamily="18" charset="0"/>
              </a:rPr>
              <a:t>historical </a:t>
            </a:r>
            <a:r>
              <a:rPr lang="en-US" sz="3000" dirty="0" smtClean="0">
                <a:latin typeface="Gill Sans MT" pitchFamily="34" charset="0"/>
                <a:cs typeface="Times New Roman" pitchFamily="18" charset="0"/>
              </a:rPr>
              <a:t>requirements of that public record. </a:t>
            </a:r>
          </a:p>
          <a:p>
            <a:pPr>
              <a:buClr>
                <a:schemeClr val="accent6">
                  <a:lumMod val="75000"/>
                </a:schemeClr>
              </a:buClr>
            </a:pPr>
            <a:r>
              <a:rPr lang="en-US" sz="3000" dirty="0" smtClean="0">
                <a:latin typeface="Gill Sans MT" pitchFamily="34" charset="0"/>
              </a:rPr>
              <a:t>Determined by </a:t>
            </a:r>
            <a:r>
              <a:rPr lang="en-US" sz="3000" b="1" dirty="0" smtClean="0">
                <a:solidFill>
                  <a:schemeClr val="accent1">
                    <a:lumMod val="50000"/>
                  </a:schemeClr>
                </a:solidFill>
                <a:latin typeface="Gill Sans MT" pitchFamily="34" charset="0"/>
              </a:rPr>
              <a:t>content</a:t>
            </a:r>
            <a:r>
              <a:rPr lang="en-US" sz="3000" dirty="0" smtClean="0">
                <a:latin typeface="Gill Sans MT" pitchFamily="34" charset="0"/>
              </a:rPr>
              <a:t> of record, </a:t>
            </a:r>
            <a:r>
              <a:rPr lang="en-US" sz="3000" b="1" dirty="0" smtClean="0">
                <a:solidFill>
                  <a:srgbClr val="C00000"/>
                </a:solidFill>
                <a:latin typeface="Gill Sans MT" pitchFamily="34" charset="0"/>
              </a:rPr>
              <a:t>not</a:t>
            </a:r>
            <a:r>
              <a:rPr lang="en-US" sz="3000" dirty="0" smtClean="0">
                <a:latin typeface="Gill Sans MT" pitchFamily="34" charset="0"/>
              </a:rPr>
              <a:t> format or medium</a:t>
            </a:r>
          </a:p>
          <a:p>
            <a:pPr>
              <a:buClr>
                <a:schemeClr val="accent6">
                  <a:lumMod val="75000"/>
                </a:schemeClr>
              </a:buClr>
            </a:pPr>
            <a:r>
              <a:rPr lang="en-US" sz="3000" dirty="0" smtClean="0">
                <a:latin typeface="Gill Sans MT" pitchFamily="34" charset="0"/>
              </a:rPr>
              <a:t>Records Retention Schedule</a:t>
            </a:r>
          </a:p>
          <a:p>
            <a:pPr lvl="1">
              <a:buClr>
                <a:schemeClr val="accent6">
                  <a:lumMod val="75000"/>
                </a:schemeClr>
              </a:buClr>
            </a:pPr>
            <a:r>
              <a:rPr lang="en-US" dirty="0" smtClean="0">
                <a:latin typeface="Gill Sans MT" pitchFamily="34" charset="0"/>
              </a:rPr>
              <a:t>Lists </a:t>
            </a:r>
            <a:r>
              <a:rPr lang="en-US" dirty="0" smtClean="0">
                <a:solidFill>
                  <a:srgbClr val="C00000"/>
                </a:solidFill>
                <a:latin typeface="Gill Sans MT" pitchFamily="34" charset="0"/>
              </a:rPr>
              <a:t>ALL</a:t>
            </a:r>
            <a:r>
              <a:rPr lang="en-US" dirty="0" smtClean="0">
                <a:latin typeface="Gill Sans MT" pitchFamily="34" charset="0"/>
              </a:rPr>
              <a:t> records &amp; retention periods</a:t>
            </a:r>
          </a:p>
          <a:p>
            <a:pPr lvl="1">
              <a:buClr>
                <a:schemeClr val="accent6">
                  <a:lumMod val="75000"/>
                </a:schemeClr>
              </a:buClr>
            </a:pPr>
            <a:r>
              <a:rPr lang="en-US" dirty="0" smtClean="0">
                <a:latin typeface="Gill Sans MT" pitchFamily="34" charset="0"/>
              </a:rPr>
              <a:t>Approved by the State Archives</a:t>
            </a:r>
          </a:p>
          <a:p>
            <a:pPr lvl="1">
              <a:buClr>
                <a:schemeClr val="accent6">
                  <a:lumMod val="75000"/>
                </a:schemeClr>
              </a:buClr>
            </a:pPr>
            <a:r>
              <a:rPr lang="en-US" b="1" dirty="0" smtClean="0">
                <a:solidFill>
                  <a:srgbClr val="C00000"/>
                </a:solidFill>
                <a:latin typeface="Gill Sans MT" pitchFamily="34" charset="0"/>
              </a:rPr>
              <a:t>Legal Authorization </a:t>
            </a:r>
            <a:r>
              <a:rPr lang="en-US" dirty="0" smtClean="0">
                <a:latin typeface="Gill Sans MT" pitchFamily="34" charset="0"/>
              </a:rPr>
              <a:t>to destroy public records</a:t>
            </a:r>
            <a:endParaRPr lang="en-US" dirty="0">
              <a:latin typeface="Gill Sans MT" pitchFamily="34" charset="0"/>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Content Placeholder 7"/>
          <p:cNvPicPr>
            <a:picLocks noGrp="1" noChangeAspect="1"/>
          </p:cNvPicPr>
          <p:nvPr>
            <p:ph idx="1"/>
          </p:nvPr>
        </p:nvPicPr>
        <p:blipFill>
          <a:blip r:embed="rId2"/>
          <a:stretch>
            <a:fillRect/>
          </a:stretch>
        </p:blipFill>
        <p:spPr>
          <a:xfrm>
            <a:off x="304800" y="533400"/>
            <a:ext cx="8679350" cy="5592600"/>
          </a:xfrm>
          <a:prstGeom prst="rect">
            <a:avLst/>
          </a:prstGeom>
        </p:spPr>
      </p:pic>
    </p:spTree>
    <p:extLst>
      <p:ext uri="{BB962C8B-B14F-4D97-AF65-F5344CB8AC3E}">
        <p14:creationId xmlns:p14="http://schemas.microsoft.com/office/powerpoint/2010/main" val="224058462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9" name="Picture 5" descr="C:\Users\kriste\AppData\Local\Microsoft\Windows\Temporary Internet Files\Content.IE5\JL2CCJYR\blue-2-drawer-file-cabinet[1].png"/>
          <p:cNvPicPr>
            <a:picLocks noChangeAspect="1" noChangeArrowheads="1"/>
          </p:cNvPicPr>
          <p:nvPr/>
        </p:nvPicPr>
        <p:blipFill>
          <a:blip r:embed="rId3" cstate="print">
            <a:grayscl/>
            <a:lum bright="25000"/>
          </a:blip>
          <a:srcRect/>
          <a:stretch>
            <a:fillRect/>
          </a:stretch>
        </p:blipFill>
        <p:spPr bwMode="auto">
          <a:xfrm>
            <a:off x="2133600" y="0"/>
            <a:ext cx="5147148" cy="6248400"/>
          </a:xfrm>
          <a:prstGeom prst="rect">
            <a:avLst/>
          </a:prstGeom>
          <a:noFill/>
        </p:spPr>
      </p:pic>
      <p:sp>
        <p:nvSpPr>
          <p:cNvPr id="60418" name="Rectangle 2"/>
          <p:cNvSpPr>
            <a:spLocks noGrp="1" noChangeArrowheads="1"/>
          </p:cNvSpPr>
          <p:nvPr>
            <p:ph type="title"/>
          </p:nvPr>
        </p:nvSpPr>
        <p:spPr>
          <a:xfrm>
            <a:off x="0" y="990600"/>
            <a:ext cx="9144000" cy="4495800"/>
          </a:xfrm>
          <a:ln/>
        </p:spPr>
        <p:txBody>
          <a:bodyPr/>
          <a:lstStyle/>
          <a:p>
            <a:r>
              <a:rPr lang="en-US" sz="4800" b="1" dirty="0" smtClean="0">
                <a:solidFill>
                  <a:schemeClr val="tx1"/>
                </a:solidFill>
                <a:latin typeface="Gill Sans MT" pitchFamily="34" charset="0"/>
              </a:rPr>
              <a:t>Filing </a:t>
            </a:r>
            <a:r>
              <a:rPr lang="en-US" sz="4800" b="1" dirty="0">
                <a:solidFill>
                  <a:schemeClr val="tx1"/>
                </a:solidFill>
                <a:latin typeface="Gill Sans MT" pitchFamily="34" charset="0"/>
              </a:rPr>
              <a:t>Systems </a:t>
            </a:r>
            <a:r>
              <a:rPr lang="en-US" sz="4800" b="1" dirty="0" smtClean="0">
                <a:solidFill>
                  <a:schemeClr val="tx1"/>
                </a:solidFill>
                <a:latin typeface="Gill Sans MT" pitchFamily="34" charset="0"/>
              </a:rPr>
              <a:t>&amp; Classifications</a:t>
            </a:r>
            <a:br>
              <a:rPr lang="en-US" sz="4800" b="1" dirty="0" smtClean="0">
                <a:solidFill>
                  <a:schemeClr val="tx1"/>
                </a:solidFill>
                <a:latin typeface="Gill Sans MT" pitchFamily="34" charset="0"/>
              </a:rPr>
            </a:br>
            <a:r>
              <a:rPr lang="en-US" sz="4800" i="1" dirty="0" smtClean="0">
                <a:solidFill>
                  <a:srgbClr val="C00000"/>
                </a:solidFill>
                <a:latin typeface="Gill Sans MT" pitchFamily="34" charset="0"/>
              </a:rPr>
              <a:t> Don’t just store: Manage </a:t>
            </a:r>
            <a:r>
              <a:rPr lang="en-US" sz="2800" b="1" dirty="0">
                <a:solidFill>
                  <a:schemeClr val="tx1"/>
                </a:solidFill>
              </a:rPr>
              <a:t/>
            </a:r>
            <a:br>
              <a:rPr lang="en-US" sz="2800" b="1" dirty="0">
                <a:solidFill>
                  <a:schemeClr val="tx1"/>
                </a:solidFill>
              </a:rPr>
            </a:br>
            <a:endParaRPr lang="en-US" sz="4000" b="1" dirty="0">
              <a:solidFill>
                <a:schemeClr val="accent2"/>
              </a:solidFill>
            </a:endParaRPr>
          </a:p>
        </p:txBody>
      </p:sp>
    </p:spTree>
    <p:extLst>
      <p:ext uri="{BB962C8B-B14F-4D97-AF65-F5344CB8AC3E}">
        <p14:creationId xmlns:p14="http://schemas.microsoft.com/office/powerpoint/2010/main" val="50751679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7" name="Text Box 1029"/>
          <p:cNvSpPr txBox="1">
            <a:spLocks noChangeArrowheads="1"/>
          </p:cNvSpPr>
          <p:nvPr/>
        </p:nvSpPr>
        <p:spPr bwMode="auto">
          <a:xfrm>
            <a:off x="457200" y="0"/>
            <a:ext cx="8229600" cy="769441"/>
          </a:xfrm>
          <a:prstGeom prst="rect">
            <a:avLst/>
          </a:prstGeom>
          <a:noFill/>
          <a:ln w="9525">
            <a:noFill/>
            <a:miter lim="800000"/>
            <a:headEnd/>
            <a:tailEnd/>
          </a:ln>
          <a:effectLst/>
        </p:spPr>
        <p:txBody>
          <a:bodyPr wrap="square">
            <a:spAutoFit/>
          </a:bodyPr>
          <a:lstStyle/>
          <a:p>
            <a:pPr algn="ctr"/>
            <a:r>
              <a:rPr lang="en-US" sz="4400" dirty="0" smtClean="0">
                <a:solidFill>
                  <a:srgbClr val="000000"/>
                </a:solidFill>
                <a:latin typeface="Gill Sans MT" pitchFamily="34" charset="0"/>
              </a:rPr>
              <a:t>Traditional File </a:t>
            </a:r>
            <a:r>
              <a:rPr lang="en-US" sz="4400" dirty="0">
                <a:solidFill>
                  <a:srgbClr val="000000"/>
                </a:solidFill>
                <a:latin typeface="Gill Sans MT" pitchFamily="34" charset="0"/>
              </a:rPr>
              <a:t>Structure</a:t>
            </a:r>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914400"/>
            <a:ext cx="9144000" cy="5143500"/>
          </a:xfrm>
          <a:prstGeom prst="rect">
            <a:avLst/>
          </a:prstGeom>
        </p:spPr>
      </p:pic>
    </p:spTree>
    <p:extLst>
      <p:ext uri="{BB962C8B-B14F-4D97-AF65-F5344CB8AC3E}">
        <p14:creationId xmlns:p14="http://schemas.microsoft.com/office/powerpoint/2010/main" val="253491498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273005"/>
            <a:ext cx="9144000" cy="584775"/>
          </a:xfrm>
          <a:prstGeom prst="rect">
            <a:avLst/>
          </a:prstGeom>
          <a:noFill/>
        </p:spPr>
        <p:txBody>
          <a:bodyPr wrap="square" rtlCol="0">
            <a:spAutoFit/>
          </a:bodyPr>
          <a:lstStyle/>
          <a:p>
            <a:pPr algn="ctr"/>
            <a:r>
              <a:rPr lang="en-US" sz="3200" dirty="0" smtClean="0">
                <a:latin typeface="Gill Sans MT" panose="020B0502020104020203" pitchFamily="34" charset="0"/>
              </a:rPr>
              <a:t>What is public records management? </a:t>
            </a:r>
            <a:endParaRPr lang="en-US" sz="3200" dirty="0">
              <a:latin typeface="Gill Sans MT" panose="020B0502020104020203" pitchFamily="34" charset="0"/>
            </a:endParaRPr>
          </a:p>
        </p:txBody>
      </p:sp>
      <p:sp>
        <p:nvSpPr>
          <p:cNvPr id="6" name="TextBox 5"/>
          <p:cNvSpPr txBox="1"/>
          <p:nvPr/>
        </p:nvSpPr>
        <p:spPr>
          <a:xfrm>
            <a:off x="0" y="3961545"/>
            <a:ext cx="3962400" cy="523220"/>
          </a:xfrm>
          <a:prstGeom prst="rect">
            <a:avLst/>
          </a:prstGeom>
          <a:noFill/>
        </p:spPr>
        <p:txBody>
          <a:bodyPr wrap="square" rtlCol="0">
            <a:spAutoFit/>
          </a:bodyPr>
          <a:lstStyle/>
          <a:p>
            <a:pPr algn="ctr"/>
            <a:r>
              <a:rPr lang="en-US" sz="2800" dirty="0" smtClean="0">
                <a:solidFill>
                  <a:srgbClr val="FF3300"/>
                </a:solidFill>
                <a:latin typeface="Gill Sans MT" panose="020B0502020104020203" pitchFamily="34" charset="0"/>
              </a:rPr>
              <a:t>What do we have?</a:t>
            </a:r>
          </a:p>
        </p:txBody>
      </p:sp>
      <p:sp>
        <p:nvSpPr>
          <p:cNvPr id="7" name="TextBox 6"/>
          <p:cNvSpPr txBox="1"/>
          <p:nvPr/>
        </p:nvSpPr>
        <p:spPr>
          <a:xfrm>
            <a:off x="4000216" y="3961545"/>
            <a:ext cx="2438400" cy="954107"/>
          </a:xfrm>
          <a:prstGeom prst="rect">
            <a:avLst/>
          </a:prstGeom>
          <a:noFill/>
        </p:spPr>
        <p:txBody>
          <a:bodyPr wrap="square" rtlCol="0">
            <a:spAutoFit/>
          </a:bodyPr>
          <a:lstStyle/>
          <a:p>
            <a:r>
              <a:rPr lang="en-US" sz="2800" dirty="0">
                <a:solidFill>
                  <a:srgbClr val="277EFF"/>
                </a:solidFill>
                <a:latin typeface="Gill Sans MT" panose="020B0502020104020203" pitchFamily="34" charset="0"/>
              </a:rPr>
              <a:t>Where is it? </a:t>
            </a:r>
          </a:p>
          <a:p>
            <a:endParaRPr lang="en-US" sz="2800" dirty="0">
              <a:latin typeface="Gill Sans MT" panose="020B0502020104020203" pitchFamily="34" charset="0"/>
            </a:endParaRPr>
          </a:p>
        </p:txBody>
      </p:sp>
      <p:sp>
        <p:nvSpPr>
          <p:cNvPr id="8" name="TextBox 7"/>
          <p:cNvSpPr txBox="1"/>
          <p:nvPr/>
        </p:nvSpPr>
        <p:spPr>
          <a:xfrm>
            <a:off x="6794484" y="3961545"/>
            <a:ext cx="2286000" cy="954107"/>
          </a:xfrm>
          <a:prstGeom prst="rect">
            <a:avLst/>
          </a:prstGeom>
          <a:noFill/>
        </p:spPr>
        <p:txBody>
          <a:bodyPr wrap="square" rtlCol="0">
            <a:spAutoFit/>
          </a:bodyPr>
          <a:lstStyle/>
          <a:p>
            <a:r>
              <a:rPr lang="en-US" sz="2800" dirty="0">
                <a:solidFill>
                  <a:srgbClr val="00CC00"/>
                </a:solidFill>
                <a:latin typeface="Gill Sans MT" panose="020B0502020104020203" pitchFamily="34" charset="0"/>
              </a:rPr>
              <a:t>Who has it? </a:t>
            </a:r>
          </a:p>
          <a:p>
            <a:endParaRPr lang="en-US" sz="2800" dirty="0">
              <a:latin typeface="Gill Sans MT" panose="020B0502020104020203" pitchFamily="34" charset="0"/>
            </a:endParaRPr>
          </a:p>
        </p:txBody>
      </p:sp>
      <p:sp>
        <p:nvSpPr>
          <p:cNvPr id="9" name="TextBox 8"/>
          <p:cNvSpPr txBox="1"/>
          <p:nvPr/>
        </p:nvSpPr>
        <p:spPr>
          <a:xfrm>
            <a:off x="753188" y="4894059"/>
            <a:ext cx="2514600" cy="1384995"/>
          </a:xfrm>
          <a:prstGeom prst="rect">
            <a:avLst/>
          </a:prstGeom>
          <a:noFill/>
        </p:spPr>
        <p:txBody>
          <a:bodyPr wrap="square" rtlCol="0">
            <a:spAutoFit/>
          </a:bodyPr>
          <a:lstStyle/>
          <a:p>
            <a:pPr algn="ctr"/>
            <a:r>
              <a:rPr lang="en-US" sz="2800" dirty="0">
                <a:solidFill>
                  <a:srgbClr val="7030A0"/>
                </a:solidFill>
                <a:latin typeface="Gill Sans MT" panose="020B0502020104020203" pitchFamily="34" charset="0"/>
              </a:rPr>
              <a:t>What </a:t>
            </a:r>
            <a:r>
              <a:rPr lang="en-US" sz="2800" dirty="0" smtClean="0">
                <a:solidFill>
                  <a:srgbClr val="7030A0"/>
                </a:solidFill>
                <a:latin typeface="Gill Sans MT" panose="020B0502020104020203" pitchFamily="34" charset="0"/>
              </a:rPr>
              <a:t>format is it in? </a:t>
            </a:r>
            <a:endParaRPr lang="en-US" sz="2800" dirty="0">
              <a:solidFill>
                <a:srgbClr val="7030A0"/>
              </a:solidFill>
              <a:latin typeface="Gill Sans MT" panose="020B0502020104020203" pitchFamily="34" charset="0"/>
            </a:endParaRPr>
          </a:p>
          <a:p>
            <a:endParaRPr lang="en-US" sz="2800" dirty="0">
              <a:latin typeface="Gill Sans MT" panose="020B0502020104020203" pitchFamily="34" charset="0"/>
            </a:endParaRPr>
          </a:p>
        </p:txBody>
      </p:sp>
      <p:sp>
        <p:nvSpPr>
          <p:cNvPr id="10" name="TextBox 9"/>
          <p:cNvSpPr txBox="1"/>
          <p:nvPr/>
        </p:nvSpPr>
        <p:spPr>
          <a:xfrm>
            <a:off x="4191000" y="4894058"/>
            <a:ext cx="3912674" cy="954107"/>
          </a:xfrm>
          <a:prstGeom prst="rect">
            <a:avLst/>
          </a:prstGeom>
          <a:noFill/>
        </p:spPr>
        <p:txBody>
          <a:bodyPr wrap="none" rtlCol="0">
            <a:spAutoFit/>
          </a:bodyPr>
          <a:lstStyle/>
          <a:p>
            <a:r>
              <a:rPr lang="en-US" sz="2800" dirty="0">
                <a:solidFill>
                  <a:srgbClr val="FFC000"/>
                </a:solidFill>
                <a:latin typeface="Gill Sans MT" panose="020B0502020104020203" pitchFamily="34" charset="0"/>
              </a:rPr>
              <a:t>How long do we keep it? </a:t>
            </a:r>
          </a:p>
          <a:p>
            <a:endParaRPr lang="en-US" sz="2800" dirty="0">
              <a:latin typeface="Gill Sans MT" panose="020B0502020104020203" pitchFamily="34" charset="0"/>
            </a:endParaRPr>
          </a:p>
        </p:txBody>
      </p:sp>
      <p:pic>
        <p:nvPicPr>
          <p:cNvPr id="11" name="Picture 10"/>
          <p:cNvPicPr>
            <a:picLocks noChangeAspect="1"/>
          </p:cNvPicPr>
          <p:nvPr/>
        </p:nvPicPr>
        <p:blipFill>
          <a:blip r:embed="rId2"/>
          <a:stretch>
            <a:fillRect/>
          </a:stretch>
        </p:blipFill>
        <p:spPr>
          <a:xfrm>
            <a:off x="1495141" y="1275925"/>
            <a:ext cx="6153150" cy="2219325"/>
          </a:xfrm>
          <a:prstGeom prst="rect">
            <a:avLst/>
          </a:prstGeom>
        </p:spPr>
      </p:pic>
      <p:sp>
        <p:nvSpPr>
          <p:cNvPr id="12" name="TextBox 11"/>
          <p:cNvSpPr txBox="1"/>
          <p:nvPr/>
        </p:nvSpPr>
        <p:spPr>
          <a:xfrm>
            <a:off x="228316" y="6010243"/>
            <a:ext cx="8686800" cy="523220"/>
          </a:xfrm>
          <a:prstGeom prst="rect">
            <a:avLst/>
          </a:prstGeom>
          <a:noFill/>
        </p:spPr>
        <p:txBody>
          <a:bodyPr wrap="square" rtlCol="0">
            <a:spAutoFit/>
          </a:bodyPr>
          <a:lstStyle/>
          <a:p>
            <a:pPr algn="ctr"/>
            <a:r>
              <a:rPr lang="en-US" sz="2800" dirty="0" smtClean="0">
                <a:solidFill>
                  <a:srgbClr val="002060"/>
                </a:solidFill>
                <a:latin typeface="Gill Sans MT" panose="020B0502020104020203" pitchFamily="34" charset="0"/>
              </a:rPr>
              <a:t>Answer as early as possible for ease of management later</a:t>
            </a:r>
            <a:endParaRPr lang="en-US" sz="2800" dirty="0">
              <a:solidFill>
                <a:srgbClr val="002060"/>
              </a:solidFill>
              <a:latin typeface="Gill Sans MT" panose="020B0502020104020203" pitchFamily="34" charset="0"/>
            </a:endParaRPr>
          </a:p>
        </p:txBody>
      </p:sp>
    </p:spTree>
    <p:extLst>
      <p:ext uri="{BB962C8B-B14F-4D97-AF65-F5344CB8AC3E}">
        <p14:creationId xmlns:p14="http://schemas.microsoft.com/office/powerpoint/2010/main" val="368093282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429" name="Text Box 61"/>
          <p:cNvSpPr txBox="1">
            <a:spLocks noChangeArrowheads="1"/>
          </p:cNvSpPr>
          <p:nvPr/>
        </p:nvSpPr>
        <p:spPr bwMode="auto">
          <a:xfrm>
            <a:off x="457200" y="228600"/>
            <a:ext cx="8229600" cy="769441"/>
          </a:xfrm>
          <a:prstGeom prst="rect">
            <a:avLst/>
          </a:prstGeom>
          <a:noFill/>
          <a:ln w="9525">
            <a:noFill/>
            <a:miter lim="800000"/>
            <a:headEnd/>
            <a:tailEnd/>
          </a:ln>
          <a:effectLst/>
        </p:spPr>
        <p:txBody>
          <a:bodyPr wrap="square">
            <a:spAutoFit/>
          </a:bodyPr>
          <a:lstStyle/>
          <a:p>
            <a:pPr algn="ctr" eaLnBrk="0" hangingPunct="0"/>
            <a:r>
              <a:rPr lang="en-US" sz="4400" dirty="0" smtClean="0">
                <a:latin typeface="Gill Sans MT" pitchFamily="34" charset="0"/>
              </a:rPr>
              <a:t>“Filing System”</a:t>
            </a:r>
            <a:endParaRPr lang="en-US" sz="4400" dirty="0">
              <a:latin typeface="Gill Sans MT" pitchFamily="34" charset="0"/>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1037" y="1143000"/>
            <a:ext cx="7781925" cy="5191125"/>
          </a:xfrm>
          <a:prstGeom prst="rect">
            <a:avLst/>
          </a:prstGeom>
        </p:spPr>
      </p:pic>
    </p:spTree>
    <p:extLst>
      <p:ext uri="{BB962C8B-B14F-4D97-AF65-F5344CB8AC3E}">
        <p14:creationId xmlns:p14="http://schemas.microsoft.com/office/powerpoint/2010/main" val="76646219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228600"/>
            <a:ext cx="7772400" cy="1143000"/>
          </a:xfrm>
        </p:spPr>
        <p:txBody>
          <a:bodyPr/>
          <a:lstStyle/>
          <a:p>
            <a:r>
              <a:rPr lang="en-US" dirty="0" smtClean="0">
                <a:latin typeface="Gill Sans MT" pitchFamily="34" charset="0"/>
              </a:rPr>
              <a:t>Functional Filing Systems</a:t>
            </a:r>
            <a:endParaRPr lang="en-US" dirty="0">
              <a:latin typeface="Gill Sans MT" pitchFamily="34" charset="0"/>
            </a:endParaRPr>
          </a:p>
        </p:txBody>
      </p:sp>
      <p:sp>
        <p:nvSpPr>
          <p:cNvPr id="3" name="Content Placeholder 2"/>
          <p:cNvSpPr>
            <a:spLocks noGrp="1"/>
          </p:cNvSpPr>
          <p:nvPr>
            <p:ph idx="1"/>
          </p:nvPr>
        </p:nvSpPr>
        <p:spPr>
          <a:xfrm>
            <a:off x="685800" y="1447800"/>
            <a:ext cx="7772400" cy="4114800"/>
          </a:xfrm>
        </p:spPr>
        <p:txBody>
          <a:bodyPr/>
          <a:lstStyle/>
          <a:p>
            <a:pPr>
              <a:buClr>
                <a:schemeClr val="accent6">
                  <a:lumMod val="75000"/>
                </a:schemeClr>
              </a:buClr>
            </a:pPr>
            <a:r>
              <a:rPr lang="en-US" dirty="0" smtClean="0">
                <a:latin typeface="Gill Sans MT" pitchFamily="34" charset="0"/>
              </a:rPr>
              <a:t>Fewer categories for ease of use</a:t>
            </a:r>
          </a:p>
          <a:p>
            <a:pPr>
              <a:buClr>
                <a:schemeClr val="accent6">
                  <a:lumMod val="75000"/>
                </a:schemeClr>
              </a:buClr>
            </a:pPr>
            <a:endParaRPr lang="en-US" dirty="0" smtClean="0">
              <a:latin typeface="Gill Sans MT" pitchFamily="34" charset="0"/>
            </a:endParaRPr>
          </a:p>
          <a:p>
            <a:pPr>
              <a:buClr>
                <a:schemeClr val="accent6">
                  <a:lumMod val="75000"/>
                </a:schemeClr>
              </a:buClr>
            </a:pPr>
            <a:r>
              <a:rPr lang="en-US" dirty="0" smtClean="0">
                <a:latin typeface="Gill Sans MT" pitchFamily="34" charset="0"/>
              </a:rPr>
              <a:t>Organize by broad functional areas</a:t>
            </a:r>
          </a:p>
          <a:p>
            <a:pPr>
              <a:buClr>
                <a:schemeClr val="accent6">
                  <a:lumMod val="75000"/>
                </a:schemeClr>
              </a:buClr>
            </a:pPr>
            <a:endParaRPr lang="en-US" dirty="0" smtClean="0">
              <a:latin typeface="Gill Sans MT" pitchFamily="34" charset="0"/>
            </a:endParaRPr>
          </a:p>
          <a:p>
            <a:pPr>
              <a:buClr>
                <a:schemeClr val="accent6">
                  <a:lumMod val="75000"/>
                </a:schemeClr>
              </a:buClr>
            </a:pPr>
            <a:r>
              <a:rPr lang="en-US" dirty="0" smtClean="0">
                <a:latin typeface="Gill Sans MT" pitchFamily="34" charset="0"/>
              </a:rPr>
              <a:t>Group by retention requirements</a:t>
            </a:r>
          </a:p>
          <a:p>
            <a:pPr lvl="1">
              <a:buClr>
                <a:schemeClr val="accent6">
                  <a:lumMod val="75000"/>
                </a:schemeClr>
              </a:buClr>
            </a:pPr>
            <a:r>
              <a:rPr lang="en-US" dirty="0" smtClean="0">
                <a:latin typeface="Gill Sans MT" pitchFamily="34" charset="0"/>
              </a:rPr>
              <a:t>Folders no longer just “forever” piles</a:t>
            </a:r>
          </a:p>
          <a:p>
            <a:pPr marL="457200" lvl="1" indent="0">
              <a:buClr>
                <a:schemeClr val="accent6">
                  <a:lumMod val="75000"/>
                </a:schemeClr>
              </a:buClr>
              <a:buNone/>
            </a:pPr>
            <a:endParaRPr lang="en-US" dirty="0" smtClean="0">
              <a:latin typeface="Gill Sans MT" pitchFamily="34" charset="0"/>
            </a:endParaRPr>
          </a:p>
          <a:p>
            <a:pPr>
              <a:buClr>
                <a:schemeClr val="accent6">
                  <a:lumMod val="75000"/>
                </a:schemeClr>
              </a:buClr>
            </a:pPr>
            <a:r>
              <a:rPr lang="en-US" dirty="0" smtClean="0">
                <a:latin typeface="Gill Sans MT" pitchFamily="34" charset="0"/>
              </a:rPr>
              <a:t>Records all go into same areas- not personal folders</a:t>
            </a:r>
          </a:p>
          <a:p>
            <a:pPr lvl="1">
              <a:buClr>
                <a:schemeClr val="accent2">
                  <a:lumMod val="75000"/>
                </a:schemeClr>
              </a:buClr>
              <a:buNone/>
            </a:pPr>
            <a:endParaRPr lang="en-US" dirty="0" smtClean="0">
              <a:latin typeface="Gill Sans MT" pitchFamily="34" charset="0"/>
            </a:endParaRPr>
          </a:p>
          <a:p>
            <a:pPr>
              <a:buNone/>
            </a:pPr>
            <a:endParaRPr lang="en-US" dirty="0" smtClean="0">
              <a:latin typeface="Gill Sans MT" pitchFamily="34" charset="0"/>
            </a:endParaRPr>
          </a:p>
        </p:txBody>
      </p:sp>
    </p:spTree>
    <p:extLst>
      <p:ext uri="{BB962C8B-B14F-4D97-AF65-F5344CB8AC3E}">
        <p14:creationId xmlns:p14="http://schemas.microsoft.com/office/powerpoint/2010/main" val="154976865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9" name="Text Box 5"/>
          <p:cNvSpPr txBox="1">
            <a:spLocks noChangeArrowheads="1"/>
          </p:cNvSpPr>
          <p:nvPr/>
        </p:nvSpPr>
        <p:spPr bwMode="auto">
          <a:xfrm>
            <a:off x="457199" y="0"/>
            <a:ext cx="8229600" cy="769441"/>
          </a:xfrm>
          <a:prstGeom prst="rect">
            <a:avLst/>
          </a:prstGeom>
          <a:noFill/>
          <a:ln w="9525">
            <a:noFill/>
            <a:miter lim="800000"/>
            <a:headEnd/>
            <a:tailEnd/>
          </a:ln>
          <a:effectLst/>
        </p:spPr>
        <p:txBody>
          <a:bodyPr wrap="square">
            <a:spAutoFit/>
          </a:bodyPr>
          <a:lstStyle/>
          <a:p>
            <a:pPr algn="ctr"/>
            <a:r>
              <a:rPr lang="en-US" sz="4400" dirty="0">
                <a:latin typeface="Gill Sans MT" pitchFamily="34" charset="0"/>
              </a:rPr>
              <a:t>File Structure Revisited</a:t>
            </a: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2412" y="883995"/>
            <a:ext cx="8639175" cy="5905500"/>
          </a:xfrm>
          <a:prstGeom prst="rect">
            <a:avLst/>
          </a:prstGeom>
        </p:spPr>
      </p:pic>
    </p:spTree>
    <p:extLst>
      <p:ext uri="{BB962C8B-B14F-4D97-AF65-F5344CB8AC3E}">
        <p14:creationId xmlns:p14="http://schemas.microsoft.com/office/powerpoint/2010/main" val="329306071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kriste\Downloads\1458792237_vector_66_13.png"/>
          <p:cNvPicPr>
            <a:picLocks noChangeAspect="1" noChangeArrowheads="1"/>
          </p:cNvPicPr>
          <p:nvPr/>
        </p:nvPicPr>
        <p:blipFill>
          <a:blip r:embed="rId3" cstate="print">
            <a:lum bright="-2000"/>
          </a:blip>
          <a:srcRect/>
          <a:stretch>
            <a:fillRect/>
          </a:stretch>
        </p:blipFill>
        <p:spPr bwMode="auto">
          <a:xfrm>
            <a:off x="1219200" y="152400"/>
            <a:ext cx="6679089" cy="6705600"/>
          </a:xfrm>
          <a:prstGeom prst="rect">
            <a:avLst/>
          </a:prstGeom>
          <a:noFill/>
        </p:spPr>
      </p:pic>
      <p:sp>
        <p:nvSpPr>
          <p:cNvPr id="46082" name="Rectangle 2"/>
          <p:cNvSpPr>
            <a:spLocks noChangeArrowheads="1"/>
          </p:cNvSpPr>
          <p:nvPr/>
        </p:nvSpPr>
        <p:spPr bwMode="auto">
          <a:xfrm>
            <a:off x="1752600" y="3886200"/>
            <a:ext cx="3886200" cy="1446550"/>
          </a:xfrm>
          <a:prstGeom prst="rect">
            <a:avLst/>
          </a:prstGeom>
          <a:noFill/>
          <a:ln w="9525">
            <a:noFill/>
            <a:miter lim="800000"/>
            <a:headEnd/>
            <a:tailEnd/>
          </a:ln>
          <a:effectLst/>
        </p:spPr>
        <p:txBody>
          <a:bodyPr wrap="square">
            <a:spAutoFit/>
          </a:bodyPr>
          <a:lstStyle/>
          <a:p>
            <a:pPr>
              <a:spcBef>
                <a:spcPct val="50000"/>
              </a:spcBef>
            </a:pPr>
            <a:r>
              <a:rPr lang="en-US" sz="4400" b="1" dirty="0" smtClean="0">
                <a:solidFill>
                  <a:schemeClr val="bg1"/>
                </a:solidFill>
                <a:latin typeface="Gill Sans MT" pitchFamily="34" charset="0"/>
                <a:cs typeface="Times New Roman" pitchFamily="18" charset="0"/>
              </a:rPr>
              <a:t>Management Systems</a:t>
            </a:r>
            <a:endParaRPr lang="en-US" sz="4400" b="1" dirty="0">
              <a:solidFill>
                <a:schemeClr val="bg1"/>
              </a:solidFill>
              <a:latin typeface="Gill Sans MT" pitchFamily="34" charset="0"/>
              <a:cs typeface="Times New Roman" pitchFamily="18" charset="0"/>
            </a:endParaRPr>
          </a:p>
        </p:txBody>
      </p:sp>
      <p:sp>
        <p:nvSpPr>
          <p:cNvPr id="4" name="TextBox 3"/>
          <p:cNvSpPr txBox="1"/>
          <p:nvPr/>
        </p:nvSpPr>
        <p:spPr>
          <a:xfrm>
            <a:off x="1752600" y="457200"/>
            <a:ext cx="2854051" cy="769441"/>
          </a:xfrm>
          <a:prstGeom prst="rect">
            <a:avLst/>
          </a:prstGeom>
          <a:noFill/>
        </p:spPr>
        <p:txBody>
          <a:bodyPr wrap="none" rtlCol="0">
            <a:spAutoFit/>
          </a:bodyPr>
          <a:lstStyle/>
          <a:p>
            <a:r>
              <a:rPr lang="en-US" sz="4400" b="1" dirty="0" smtClean="0">
                <a:solidFill>
                  <a:schemeClr val="bg1"/>
                </a:solidFill>
                <a:latin typeface="Gill Sans MT" pitchFamily="34" charset="0"/>
              </a:rPr>
              <a:t>Electronic</a:t>
            </a:r>
            <a:endParaRPr lang="en-US" sz="4400" b="1" dirty="0">
              <a:solidFill>
                <a:schemeClr val="bg1"/>
              </a:solidFill>
              <a:latin typeface="Gill Sans MT" pitchFamily="34" charset="0"/>
            </a:endParaRPr>
          </a:p>
        </p:txBody>
      </p:sp>
      <p:sp>
        <p:nvSpPr>
          <p:cNvPr id="5" name="Rectangle 4"/>
          <p:cNvSpPr/>
          <p:nvPr/>
        </p:nvSpPr>
        <p:spPr>
          <a:xfrm>
            <a:off x="1752600" y="2286000"/>
            <a:ext cx="2308132" cy="769441"/>
          </a:xfrm>
          <a:prstGeom prst="rect">
            <a:avLst/>
          </a:prstGeom>
        </p:spPr>
        <p:txBody>
          <a:bodyPr wrap="none">
            <a:spAutoFit/>
          </a:bodyPr>
          <a:lstStyle/>
          <a:p>
            <a:r>
              <a:rPr lang="en-US" sz="4400" b="1" dirty="0" smtClean="0">
                <a:solidFill>
                  <a:schemeClr val="bg1"/>
                </a:solidFill>
                <a:latin typeface="Gill Sans MT" pitchFamily="34" charset="0"/>
              </a:rPr>
              <a:t>Records</a:t>
            </a:r>
            <a:endParaRPr lang="en-US" sz="4400" b="1" dirty="0">
              <a:solidFill>
                <a:schemeClr val="bg1"/>
              </a:solidFill>
              <a:latin typeface="Gill Sans MT" pitchFamily="34" charset="0"/>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ext Box 2"/>
          <p:cNvSpPr txBox="1">
            <a:spLocks noChangeArrowheads="1"/>
          </p:cNvSpPr>
          <p:nvPr/>
        </p:nvSpPr>
        <p:spPr bwMode="auto">
          <a:xfrm>
            <a:off x="838200" y="457200"/>
            <a:ext cx="7620000" cy="646331"/>
          </a:xfrm>
          <a:prstGeom prst="rect">
            <a:avLst/>
          </a:prstGeom>
          <a:noFill/>
          <a:ln w="9525">
            <a:noFill/>
            <a:miter lim="800000"/>
            <a:headEnd/>
            <a:tailEnd/>
          </a:ln>
          <a:effectLst/>
        </p:spPr>
        <p:txBody>
          <a:bodyPr>
            <a:spAutoFit/>
          </a:bodyPr>
          <a:lstStyle/>
          <a:p>
            <a:pPr algn="ctr"/>
            <a:r>
              <a:rPr lang="en-US" sz="3600" dirty="0">
                <a:latin typeface="Gill Sans MT" pitchFamily="34" charset="0"/>
              </a:rPr>
              <a:t>Electronic </a:t>
            </a:r>
            <a:r>
              <a:rPr lang="en-US" sz="3600" dirty="0" smtClean="0">
                <a:latin typeface="Gill Sans MT" pitchFamily="34" charset="0"/>
              </a:rPr>
              <a:t>Records </a:t>
            </a:r>
            <a:r>
              <a:rPr lang="en-US" sz="3600" dirty="0">
                <a:latin typeface="Gill Sans MT" pitchFamily="34" charset="0"/>
              </a:rPr>
              <a:t>Management System</a:t>
            </a:r>
          </a:p>
        </p:txBody>
      </p:sp>
      <p:sp>
        <p:nvSpPr>
          <p:cNvPr id="21508" name="Text Box 4"/>
          <p:cNvSpPr txBox="1">
            <a:spLocks noChangeArrowheads="1"/>
          </p:cNvSpPr>
          <p:nvPr/>
        </p:nvSpPr>
        <p:spPr bwMode="auto">
          <a:xfrm>
            <a:off x="152400" y="3810000"/>
            <a:ext cx="2362200" cy="1200329"/>
          </a:xfrm>
          <a:prstGeom prst="rect">
            <a:avLst/>
          </a:prstGeom>
          <a:noFill/>
          <a:ln w="9525">
            <a:noFill/>
            <a:miter lim="800000"/>
            <a:headEnd/>
            <a:tailEnd/>
          </a:ln>
          <a:effectLst/>
        </p:spPr>
        <p:txBody>
          <a:bodyPr wrap="square">
            <a:spAutoFit/>
          </a:bodyPr>
          <a:lstStyle/>
          <a:p>
            <a:pPr algn="ctr"/>
            <a:r>
              <a:rPr lang="en-US" dirty="0">
                <a:latin typeface="Gill Sans MT" pitchFamily="34" charset="0"/>
              </a:rPr>
              <a:t>Records created &amp; received electronically</a:t>
            </a:r>
          </a:p>
        </p:txBody>
      </p:sp>
      <p:grpSp>
        <p:nvGrpSpPr>
          <p:cNvPr id="21544" name="Group 40"/>
          <p:cNvGrpSpPr>
            <a:grpSpLocks/>
          </p:cNvGrpSpPr>
          <p:nvPr/>
        </p:nvGrpSpPr>
        <p:grpSpPr bwMode="auto">
          <a:xfrm>
            <a:off x="6400800" y="1600200"/>
            <a:ext cx="1828800" cy="1190625"/>
            <a:chOff x="3336" y="1392"/>
            <a:chExt cx="1584" cy="1230"/>
          </a:xfrm>
        </p:grpSpPr>
        <p:pic>
          <p:nvPicPr>
            <p:cNvPr id="21545" name="Picture 41" descr="j0316868"/>
            <p:cNvPicPr>
              <a:picLocks noChangeAspect="1" noChangeArrowheads="1"/>
            </p:cNvPicPr>
            <p:nvPr/>
          </p:nvPicPr>
          <p:blipFill>
            <a:blip r:embed="rId3" cstate="print"/>
            <a:srcRect/>
            <a:stretch>
              <a:fillRect/>
            </a:stretch>
          </p:blipFill>
          <p:spPr bwMode="auto">
            <a:xfrm>
              <a:off x="4008" y="1392"/>
              <a:ext cx="912" cy="606"/>
            </a:xfrm>
            <a:prstGeom prst="rect">
              <a:avLst/>
            </a:prstGeom>
            <a:noFill/>
          </p:spPr>
        </p:pic>
        <p:pic>
          <p:nvPicPr>
            <p:cNvPr id="21546" name="Picture 42" descr="j0316868"/>
            <p:cNvPicPr>
              <a:picLocks noChangeAspect="1" noChangeArrowheads="1"/>
            </p:cNvPicPr>
            <p:nvPr/>
          </p:nvPicPr>
          <p:blipFill>
            <a:blip r:embed="rId3" cstate="print"/>
            <a:srcRect/>
            <a:stretch>
              <a:fillRect/>
            </a:stretch>
          </p:blipFill>
          <p:spPr bwMode="auto">
            <a:xfrm>
              <a:off x="3624" y="1728"/>
              <a:ext cx="912" cy="606"/>
            </a:xfrm>
            <a:prstGeom prst="rect">
              <a:avLst/>
            </a:prstGeom>
            <a:noFill/>
          </p:spPr>
        </p:pic>
        <p:pic>
          <p:nvPicPr>
            <p:cNvPr id="21547" name="Picture 43" descr="j0316868"/>
            <p:cNvPicPr>
              <a:picLocks noChangeAspect="1" noChangeArrowheads="1"/>
            </p:cNvPicPr>
            <p:nvPr/>
          </p:nvPicPr>
          <p:blipFill>
            <a:blip r:embed="rId3" cstate="print"/>
            <a:srcRect/>
            <a:stretch>
              <a:fillRect/>
            </a:stretch>
          </p:blipFill>
          <p:spPr bwMode="auto">
            <a:xfrm>
              <a:off x="3336" y="2016"/>
              <a:ext cx="912" cy="606"/>
            </a:xfrm>
            <a:prstGeom prst="rect">
              <a:avLst/>
            </a:prstGeom>
            <a:noFill/>
          </p:spPr>
        </p:pic>
      </p:grpSp>
      <p:sp>
        <p:nvSpPr>
          <p:cNvPr id="21548" name="Text Box 44"/>
          <p:cNvSpPr txBox="1">
            <a:spLocks noChangeArrowheads="1"/>
          </p:cNvSpPr>
          <p:nvPr/>
        </p:nvSpPr>
        <p:spPr bwMode="auto">
          <a:xfrm>
            <a:off x="6781800" y="3962400"/>
            <a:ext cx="2362200" cy="1200329"/>
          </a:xfrm>
          <a:prstGeom prst="rect">
            <a:avLst/>
          </a:prstGeom>
          <a:noFill/>
          <a:ln w="9525">
            <a:noFill/>
            <a:miter lim="800000"/>
            <a:headEnd/>
            <a:tailEnd/>
          </a:ln>
          <a:effectLst/>
        </p:spPr>
        <p:txBody>
          <a:bodyPr wrap="square">
            <a:spAutoFit/>
          </a:bodyPr>
          <a:lstStyle/>
          <a:p>
            <a:pPr algn="ctr"/>
            <a:r>
              <a:rPr lang="en-US" dirty="0">
                <a:latin typeface="Gill Sans MT" pitchFamily="34" charset="0"/>
              </a:rPr>
              <a:t>Records created &amp; received in hard copy</a:t>
            </a:r>
          </a:p>
        </p:txBody>
      </p:sp>
      <p:sp>
        <p:nvSpPr>
          <p:cNvPr id="21550" name="Text Box 46"/>
          <p:cNvSpPr txBox="1">
            <a:spLocks noChangeArrowheads="1"/>
          </p:cNvSpPr>
          <p:nvPr/>
        </p:nvSpPr>
        <p:spPr bwMode="auto">
          <a:xfrm>
            <a:off x="2438400" y="4495800"/>
            <a:ext cx="4343400" cy="1200329"/>
          </a:xfrm>
          <a:prstGeom prst="rect">
            <a:avLst/>
          </a:prstGeom>
          <a:noFill/>
          <a:ln w="9525">
            <a:noFill/>
            <a:miter lim="800000"/>
            <a:headEnd/>
            <a:tailEnd/>
          </a:ln>
          <a:effectLst/>
        </p:spPr>
        <p:txBody>
          <a:bodyPr wrap="square">
            <a:spAutoFit/>
          </a:bodyPr>
          <a:lstStyle/>
          <a:p>
            <a:pPr algn="ctr"/>
            <a:r>
              <a:rPr lang="en-US" dirty="0">
                <a:latin typeface="Gill Sans MT" pitchFamily="34" charset="0"/>
              </a:rPr>
              <a:t>Records are filed &amp; managed for access, maintenance &amp; destruction electronically</a:t>
            </a:r>
          </a:p>
        </p:txBody>
      </p:sp>
      <p:pic>
        <p:nvPicPr>
          <p:cNvPr id="2050" name="Picture 2" descr="C:\Users\kriste\Downloads\1453769402_1.png"/>
          <p:cNvPicPr>
            <a:picLocks noChangeAspect="1" noChangeArrowheads="1"/>
          </p:cNvPicPr>
          <p:nvPr/>
        </p:nvPicPr>
        <p:blipFill>
          <a:blip r:embed="rId4" cstate="print"/>
          <a:srcRect/>
          <a:stretch>
            <a:fillRect/>
          </a:stretch>
        </p:blipFill>
        <p:spPr bwMode="auto">
          <a:xfrm>
            <a:off x="457200" y="2286000"/>
            <a:ext cx="1625397" cy="1409524"/>
          </a:xfrm>
          <a:prstGeom prst="rect">
            <a:avLst/>
          </a:prstGeom>
          <a:noFill/>
        </p:spPr>
      </p:pic>
      <p:pic>
        <p:nvPicPr>
          <p:cNvPr id="2051" name="Picture 3" descr="C:\Users\kriste\Desktop\scanner-256.png"/>
          <p:cNvPicPr>
            <a:picLocks noChangeAspect="1" noChangeArrowheads="1"/>
          </p:cNvPicPr>
          <p:nvPr/>
        </p:nvPicPr>
        <p:blipFill>
          <a:blip r:embed="rId5" cstate="print"/>
          <a:srcRect/>
          <a:stretch>
            <a:fillRect/>
          </a:stretch>
        </p:blipFill>
        <p:spPr bwMode="auto">
          <a:xfrm>
            <a:off x="7467600" y="2514600"/>
            <a:ext cx="1295400" cy="1295400"/>
          </a:xfrm>
          <a:prstGeom prst="rect">
            <a:avLst/>
          </a:prstGeom>
          <a:noFill/>
        </p:spPr>
      </p:pic>
      <p:pic>
        <p:nvPicPr>
          <p:cNvPr id="2052" name="Picture 4" descr="C:\Users\kriste\Downloads\1453770314_servers.png"/>
          <p:cNvPicPr>
            <a:picLocks noChangeAspect="1" noChangeArrowheads="1"/>
          </p:cNvPicPr>
          <p:nvPr/>
        </p:nvPicPr>
        <p:blipFill>
          <a:blip r:embed="rId6" cstate="print"/>
          <a:srcRect/>
          <a:stretch>
            <a:fillRect/>
          </a:stretch>
        </p:blipFill>
        <p:spPr bwMode="auto">
          <a:xfrm>
            <a:off x="3733800" y="2590800"/>
            <a:ext cx="1600200" cy="1600200"/>
          </a:xfrm>
          <a:prstGeom prst="rect">
            <a:avLst/>
          </a:prstGeom>
          <a:noFill/>
        </p:spPr>
      </p:pic>
      <p:sp>
        <p:nvSpPr>
          <p:cNvPr id="62" name="Right Arrow 61"/>
          <p:cNvSpPr/>
          <p:nvPr/>
        </p:nvSpPr>
        <p:spPr>
          <a:xfrm>
            <a:off x="2286000" y="3048000"/>
            <a:ext cx="1371600" cy="533400"/>
          </a:xfrm>
          <a:prstGeom prst="rightArrow">
            <a:avLst/>
          </a:prstGeom>
          <a:solidFill>
            <a:schemeClr val="accent2">
              <a:lumMod val="75000"/>
            </a:schemeClr>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ight Arrow 64"/>
          <p:cNvSpPr/>
          <p:nvPr/>
        </p:nvSpPr>
        <p:spPr>
          <a:xfrm rot="10800000">
            <a:off x="5486400" y="3048000"/>
            <a:ext cx="1447800" cy="533400"/>
          </a:xfrm>
          <a:prstGeom prst="rightArrow">
            <a:avLst/>
          </a:prstGeom>
          <a:solidFill>
            <a:schemeClr val="accent2">
              <a:lumMod val="75000"/>
            </a:schemeClr>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5715000" y="6125026"/>
            <a:ext cx="3074758" cy="461665"/>
          </a:xfrm>
          <a:prstGeom prst="rect">
            <a:avLst/>
          </a:prstGeom>
          <a:noFill/>
        </p:spPr>
        <p:txBody>
          <a:bodyPr wrap="square" rtlCol="0">
            <a:spAutoFit/>
          </a:bodyPr>
          <a:lstStyle/>
          <a:p>
            <a:r>
              <a:rPr lang="en-US" dirty="0" smtClean="0">
                <a:latin typeface="Gill Sans MT" panose="020B0502020104020203" pitchFamily="34" charset="0"/>
              </a:rPr>
              <a:t>…more on that later! </a:t>
            </a:r>
            <a:endParaRPr lang="en-US" dirty="0">
              <a:latin typeface="Gill Sans MT" panose="020B0502020104020203" pitchFamily="34" charset="0"/>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noChangeArrowheads="1"/>
          </p:cNvSpPr>
          <p:nvPr>
            <p:ph type="title"/>
          </p:nvPr>
        </p:nvSpPr>
        <p:spPr>
          <a:xfrm>
            <a:off x="609600" y="304800"/>
            <a:ext cx="7772400" cy="1143000"/>
          </a:xfrm>
        </p:spPr>
        <p:txBody>
          <a:bodyPr/>
          <a:lstStyle/>
          <a:p>
            <a:r>
              <a:rPr lang="en-US" dirty="0" smtClean="0">
                <a:solidFill>
                  <a:schemeClr val="tx1"/>
                </a:solidFill>
                <a:latin typeface="Gill Sans MT" pitchFamily="34" charset="0"/>
              </a:rPr>
              <a:t>Why ERMS?</a:t>
            </a:r>
            <a:endParaRPr lang="en-US" dirty="0">
              <a:solidFill>
                <a:schemeClr val="tx1"/>
              </a:solidFill>
              <a:latin typeface="Gill Sans MT" pitchFamily="34" charset="0"/>
            </a:endParaRPr>
          </a:p>
        </p:txBody>
      </p:sp>
      <p:sp>
        <p:nvSpPr>
          <p:cNvPr id="57347" name="Rectangle 3"/>
          <p:cNvSpPr>
            <a:spLocks noGrp="1" noChangeArrowheads="1"/>
          </p:cNvSpPr>
          <p:nvPr>
            <p:ph type="body" idx="1"/>
          </p:nvPr>
        </p:nvSpPr>
        <p:spPr>
          <a:xfrm>
            <a:off x="228600" y="1600200"/>
            <a:ext cx="8686800" cy="4572000"/>
          </a:xfrm>
          <a:noFill/>
        </p:spPr>
        <p:txBody>
          <a:bodyPr/>
          <a:lstStyle/>
          <a:p>
            <a:pPr marL="0" indent="0" algn="ctr">
              <a:buClr>
                <a:schemeClr val="accent6">
                  <a:lumMod val="75000"/>
                </a:schemeClr>
              </a:buClr>
              <a:buNone/>
            </a:pPr>
            <a:r>
              <a:rPr lang="en-US" sz="3600" dirty="0" smtClean="0">
                <a:latin typeface="Gill Sans MT" pitchFamily="34" charset="0"/>
              </a:rPr>
              <a:t>Manual RM doesn’t work in electronic world</a:t>
            </a:r>
          </a:p>
          <a:p>
            <a:pPr lvl="1">
              <a:buClr>
                <a:schemeClr val="accent6">
                  <a:lumMod val="75000"/>
                </a:schemeClr>
              </a:buClr>
            </a:pPr>
            <a:r>
              <a:rPr lang="en-US" sz="3200" b="1" dirty="0" smtClean="0">
                <a:solidFill>
                  <a:srgbClr val="C00000"/>
                </a:solidFill>
                <a:latin typeface="Gill Sans MT" pitchFamily="34" charset="0"/>
              </a:rPr>
              <a:t>Too much stuff</a:t>
            </a:r>
          </a:p>
          <a:p>
            <a:pPr lvl="1">
              <a:buClr>
                <a:schemeClr val="accent6">
                  <a:lumMod val="75000"/>
                </a:schemeClr>
              </a:buClr>
            </a:pPr>
            <a:r>
              <a:rPr lang="en-US" sz="3200" dirty="0" smtClean="0">
                <a:latin typeface="Gill Sans MT" pitchFamily="34" charset="0"/>
              </a:rPr>
              <a:t>No physical reminders</a:t>
            </a:r>
          </a:p>
          <a:p>
            <a:pPr lvl="1">
              <a:buClr>
                <a:schemeClr val="accent6">
                  <a:lumMod val="75000"/>
                </a:schemeClr>
              </a:buClr>
            </a:pPr>
            <a:r>
              <a:rPr lang="en-US" sz="3200" dirty="0" smtClean="0">
                <a:latin typeface="Gill Sans MT" pitchFamily="34" charset="0"/>
              </a:rPr>
              <a:t>Copies abound, not much administration</a:t>
            </a:r>
          </a:p>
          <a:p>
            <a:pPr lvl="1">
              <a:buClr>
                <a:schemeClr val="accent6">
                  <a:lumMod val="75000"/>
                </a:schemeClr>
              </a:buClr>
            </a:pPr>
            <a:r>
              <a:rPr lang="en-US" sz="3200" dirty="0" smtClean="0">
                <a:latin typeface="Gill Sans MT" pitchFamily="34" charset="0"/>
              </a:rPr>
              <a:t>Security a big concern</a:t>
            </a:r>
          </a:p>
          <a:p>
            <a:pPr lvl="1">
              <a:buClr>
                <a:schemeClr val="accent6">
                  <a:lumMod val="75000"/>
                </a:schemeClr>
              </a:buClr>
            </a:pPr>
            <a:r>
              <a:rPr lang="en-US" sz="3200" dirty="0" smtClean="0">
                <a:latin typeface="Gill Sans MT" pitchFamily="34" charset="0"/>
              </a:rPr>
              <a:t>PR requests &amp; e-discovery = time and </a:t>
            </a:r>
            <a:r>
              <a:rPr lang="en-US" sz="3200" dirty="0" smtClean="0">
                <a:solidFill>
                  <a:schemeClr val="accent1">
                    <a:lumMod val="50000"/>
                  </a:schemeClr>
                </a:solidFill>
                <a:latin typeface="Gill Sans MT" pitchFamily="34" charset="0"/>
              </a:rPr>
              <a:t>$</a:t>
            </a:r>
          </a:p>
          <a:p>
            <a:pPr lvl="1">
              <a:buClr>
                <a:schemeClr val="accent6">
                  <a:lumMod val="75000"/>
                </a:schemeClr>
              </a:buClr>
            </a:pPr>
            <a:r>
              <a:rPr lang="en-US" sz="3200" dirty="0" smtClean="0">
                <a:latin typeface="Gill Sans MT" pitchFamily="34" charset="0"/>
              </a:rPr>
              <a:t>Files need monitoring to ensure ongoing access</a:t>
            </a:r>
          </a:p>
        </p:txBody>
      </p:sp>
    </p:spTree>
    <p:extLst>
      <p:ext uri="{BB962C8B-B14F-4D97-AF65-F5344CB8AC3E}">
        <p14:creationId xmlns:p14="http://schemas.microsoft.com/office/powerpoint/2010/main" val="181256715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304800"/>
            <a:ext cx="7772400" cy="1143000"/>
          </a:xfrm>
        </p:spPr>
        <p:txBody>
          <a:bodyPr/>
          <a:lstStyle/>
          <a:p>
            <a:r>
              <a:rPr lang="en-US" dirty="0" smtClean="0">
                <a:solidFill>
                  <a:schemeClr val="tx1"/>
                </a:solidFill>
                <a:latin typeface="Gill Sans MT" pitchFamily="34" charset="0"/>
              </a:rPr>
              <a:t>ERMS Benefits</a:t>
            </a:r>
            <a:endParaRPr lang="en-US" dirty="0"/>
          </a:p>
        </p:txBody>
      </p:sp>
      <p:sp>
        <p:nvSpPr>
          <p:cNvPr id="3" name="Content Placeholder 2"/>
          <p:cNvSpPr>
            <a:spLocks noGrp="1"/>
          </p:cNvSpPr>
          <p:nvPr>
            <p:ph idx="1"/>
          </p:nvPr>
        </p:nvSpPr>
        <p:spPr>
          <a:xfrm>
            <a:off x="457200" y="1371600"/>
            <a:ext cx="8229600" cy="5105400"/>
          </a:xfrm>
        </p:spPr>
        <p:txBody>
          <a:bodyPr/>
          <a:lstStyle/>
          <a:p>
            <a:pPr lvl="0">
              <a:buClr>
                <a:schemeClr val="accent6">
                  <a:lumMod val="75000"/>
                </a:schemeClr>
              </a:buClr>
            </a:pPr>
            <a:r>
              <a:rPr lang="en-US" dirty="0" smtClean="0">
                <a:latin typeface="Gill Sans MT" pitchFamily="34" charset="0"/>
                <a:ea typeface="Calibri" pitchFamily="34" charset="0"/>
                <a:cs typeface="Times New Roman" pitchFamily="18" charset="0"/>
              </a:rPr>
              <a:t>Government Efficiency </a:t>
            </a:r>
          </a:p>
          <a:p>
            <a:pPr lvl="1" eaLnBrk="0" hangingPunct="0">
              <a:spcBef>
                <a:spcPct val="0"/>
              </a:spcBef>
              <a:spcAft>
                <a:spcPts val="1200"/>
              </a:spcAft>
              <a:buClr>
                <a:schemeClr val="accent6">
                  <a:lumMod val="75000"/>
                </a:schemeClr>
              </a:buClr>
            </a:pPr>
            <a:r>
              <a:rPr lang="en-US" dirty="0" smtClean="0">
                <a:latin typeface="Gill Sans MT" pitchFamily="34" charset="0"/>
                <a:ea typeface="Calibri" pitchFamily="34" charset="0"/>
                <a:cs typeface="Times New Roman" pitchFamily="18" charset="0"/>
              </a:rPr>
              <a:t>Dramatic improvements in response time for public records and e-discovery requests =   </a:t>
            </a:r>
            <a:r>
              <a:rPr lang="en-US" b="1" dirty="0" smtClean="0">
                <a:solidFill>
                  <a:srgbClr val="00B050"/>
                </a:solidFill>
                <a:latin typeface="Gill Sans MT" pitchFamily="34" charset="0"/>
                <a:ea typeface="Calibri" pitchFamily="34" charset="0"/>
                <a:cs typeface="Times New Roman" pitchFamily="18" charset="0"/>
              </a:rPr>
              <a:t>public happier</a:t>
            </a:r>
            <a:endParaRPr lang="en-US" dirty="0" smtClean="0">
              <a:solidFill>
                <a:srgbClr val="00B050"/>
              </a:solidFill>
              <a:latin typeface="Gill Sans MT" pitchFamily="34" charset="0"/>
              <a:ea typeface="Calibri" pitchFamily="34" charset="0"/>
              <a:cs typeface="Times New Roman" pitchFamily="18" charset="0"/>
            </a:endParaRPr>
          </a:p>
          <a:p>
            <a:pPr lvl="1" eaLnBrk="0" hangingPunct="0">
              <a:spcBef>
                <a:spcPct val="0"/>
              </a:spcBef>
              <a:spcAft>
                <a:spcPts val="1200"/>
              </a:spcAft>
              <a:buClr>
                <a:schemeClr val="accent6">
                  <a:lumMod val="75000"/>
                </a:schemeClr>
              </a:buClr>
            </a:pPr>
            <a:r>
              <a:rPr lang="en-US" dirty="0" smtClean="0">
                <a:latin typeface="Gill Sans MT" pitchFamily="34" charset="0"/>
                <a:ea typeface="Calibri" pitchFamily="34" charset="0"/>
                <a:cs typeface="Times New Roman" pitchFamily="18" charset="0"/>
              </a:rPr>
              <a:t>less unnecessary redundancy</a:t>
            </a:r>
          </a:p>
          <a:p>
            <a:pPr lvl="1" eaLnBrk="0" hangingPunct="0">
              <a:spcBef>
                <a:spcPct val="0"/>
              </a:spcBef>
              <a:spcAft>
                <a:spcPts val="1200"/>
              </a:spcAft>
              <a:buClr>
                <a:schemeClr val="accent6">
                  <a:lumMod val="75000"/>
                </a:schemeClr>
              </a:buClr>
            </a:pPr>
            <a:r>
              <a:rPr lang="en-US" dirty="0" smtClean="0">
                <a:latin typeface="Gill Sans MT" pitchFamily="34" charset="0"/>
                <a:ea typeface="Calibri" pitchFamily="34" charset="0"/>
                <a:cs typeface="Times New Roman" pitchFamily="18" charset="0"/>
              </a:rPr>
              <a:t>Regular and orderly destruction of records</a:t>
            </a:r>
          </a:p>
          <a:p>
            <a:pPr>
              <a:buClr>
                <a:schemeClr val="accent6">
                  <a:lumMod val="75000"/>
                </a:schemeClr>
              </a:buClr>
            </a:pPr>
            <a:r>
              <a:rPr lang="en-US" dirty="0">
                <a:latin typeface="Gill Sans MT" pitchFamily="34" charset="0"/>
                <a:ea typeface="Calibri" pitchFamily="34" charset="0"/>
                <a:cs typeface="Times New Roman" pitchFamily="18" charset="0"/>
              </a:rPr>
              <a:t>Transparency &amp; </a:t>
            </a:r>
            <a:r>
              <a:rPr lang="en-US" dirty="0" smtClean="0">
                <a:latin typeface="Gill Sans MT" pitchFamily="34" charset="0"/>
                <a:ea typeface="Calibri" pitchFamily="34" charset="0"/>
                <a:cs typeface="Times New Roman" pitchFamily="18" charset="0"/>
              </a:rPr>
              <a:t>Accountability</a:t>
            </a:r>
          </a:p>
          <a:p>
            <a:pPr lvl="1">
              <a:buClr>
                <a:schemeClr val="accent6">
                  <a:lumMod val="75000"/>
                </a:schemeClr>
              </a:buClr>
            </a:pPr>
            <a:r>
              <a:rPr lang="en-US" dirty="0" smtClean="0">
                <a:latin typeface="Gill Sans MT" pitchFamily="34" charset="0"/>
                <a:ea typeface="Calibri" pitchFamily="34" charset="0"/>
                <a:cs typeface="Times New Roman" pitchFamily="18" charset="0"/>
              </a:rPr>
              <a:t>Security &amp; rules consistently applied</a:t>
            </a:r>
          </a:p>
          <a:p>
            <a:pPr lvl="1">
              <a:buClr>
                <a:schemeClr val="accent6">
                  <a:lumMod val="75000"/>
                </a:schemeClr>
              </a:buClr>
            </a:pPr>
            <a:r>
              <a:rPr lang="en-US" dirty="0" smtClean="0">
                <a:latin typeface="Gill Sans MT" pitchFamily="34" charset="0"/>
                <a:ea typeface="Calibri" pitchFamily="34" charset="0"/>
                <a:cs typeface="Times New Roman" pitchFamily="18" charset="0"/>
              </a:rPr>
              <a:t>Audit trails for full life of records</a:t>
            </a:r>
            <a:endParaRPr lang="en-US" dirty="0">
              <a:latin typeface="Gill Sans MT" pitchFamily="34" charset="0"/>
              <a:ea typeface="Calibri" pitchFamily="34" charset="0"/>
              <a:cs typeface="Times New Roman" pitchFamily="18" charset="0"/>
            </a:endParaRPr>
          </a:p>
          <a:p>
            <a:pPr marL="0" indent="0">
              <a:buNone/>
            </a:pPr>
            <a:endParaRPr lang="en-US" dirty="0"/>
          </a:p>
        </p:txBody>
      </p:sp>
    </p:spTree>
    <p:extLst>
      <p:ext uri="{BB962C8B-B14F-4D97-AF65-F5344CB8AC3E}">
        <p14:creationId xmlns:p14="http://schemas.microsoft.com/office/powerpoint/2010/main" val="388922180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noChangeArrowheads="1"/>
          </p:cNvSpPr>
          <p:nvPr>
            <p:ph type="title"/>
          </p:nvPr>
        </p:nvSpPr>
        <p:spPr>
          <a:xfrm>
            <a:off x="609600" y="304800"/>
            <a:ext cx="7772400" cy="1143000"/>
          </a:xfrm>
        </p:spPr>
        <p:txBody>
          <a:bodyPr/>
          <a:lstStyle/>
          <a:p>
            <a:r>
              <a:rPr lang="en-US" dirty="0" smtClean="0">
                <a:solidFill>
                  <a:schemeClr val="tx1"/>
                </a:solidFill>
                <a:latin typeface="Gill Sans MT" pitchFamily="34" charset="0"/>
              </a:rPr>
              <a:t>ERMS Options</a:t>
            </a:r>
            <a:endParaRPr lang="en-US" dirty="0">
              <a:solidFill>
                <a:schemeClr val="tx1"/>
              </a:solidFill>
              <a:latin typeface="Gill Sans MT" pitchFamily="34" charset="0"/>
            </a:endParaRPr>
          </a:p>
        </p:txBody>
      </p:sp>
      <p:sp>
        <p:nvSpPr>
          <p:cNvPr id="57347" name="Rectangle 3"/>
          <p:cNvSpPr>
            <a:spLocks noGrp="1" noChangeArrowheads="1"/>
          </p:cNvSpPr>
          <p:nvPr>
            <p:ph type="body" idx="1"/>
          </p:nvPr>
        </p:nvSpPr>
        <p:spPr>
          <a:xfrm>
            <a:off x="609600" y="1447800"/>
            <a:ext cx="8305800" cy="4800600"/>
          </a:xfrm>
          <a:noFill/>
        </p:spPr>
        <p:txBody>
          <a:bodyPr/>
          <a:lstStyle/>
          <a:p>
            <a:pPr>
              <a:buClr>
                <a:schemeClr val="accent6">
                  <a:lumMod val="75000"/>
                </a:schemeClr>
              </a:buClr>
            </a:pPr>
            <a:r>
              <a:rPr lang="en-US" sz="3000" dirty="0" smtClean="0">
                <a:latin typeface="Gill Sans MT" pitchFamily="34" charset="0"/>
              </a:rPr>
              <a:t>Agency standalone system</a:t>
            </a:r>
          </a:p>
          <a:p>
            <a:pPr lvl="1">
              <a:buClr>
                <a:schemeClr val="accent6">
                  <a:lumMod val="75000"/>
                </a:schemeClr>
              </a:buClr>
            </a:pPr>
            <a:r>
              <a:rPr lang="en-US" sz="2400" dirty="0" smtClean="0">
                <a:latin typeface="Gill Sans MT" pitchFamily="34" charset="0"/>
              </a:rPr>
              <a:t>Must be DoD 5015.2-STD certified, </a:t>
            </a:r>
          </a:p>
          <a:p>
            <a:pPr lvl="1">
              <a:buClr>
                <a:schemeClr val="accent6">
                  <a:lumMod val="75000"/>
                </a:schemeClr>
              </a:buClr>
            </a:pPr>
            <a:r>
              <a:rPr lang="en-US" sz="2400" dirty="0" smtClean="0">
                <a:latin typeface="Gill Sans MT" pitchFamily="34" charset="0"/>
              </a:rPr>
              <a:t>Different software options, but look closely: Document Management </a:t>
            </a:r>
            <a:r>
              <a:rPr lang="en-US" sz="2400" dirty="0" smtClean="0">
                <a:solidFill>
                  <a:srgbClr val="C00000"/>
                </a:solidFill>
                <a:latin typeface="Gill Sans MT" pitchFamily="34" charset="0"/>
              </a:rPr>
              <a:t>DOES NOT </a:t>
            </a:r>
            <a:r>
              <a:rPr lang="en-US" sz="2400" dirty="0" smtClean="0">
                <a:latin typeface="Gill Sans MT" pitchFamily="34" charset="0"/>
              </a:rPr>
              <a:t>equal Records Management</a:t>
            </a:r>
          </a:p>
          <a:p>
            <a:pPr lvl="1">
              <a:buClr>
                <a:schemeClr val="accent6">
                  <a:lumMod val="75000"/>
                </a:schemeClr>
              </a:buClr>
            </a:pPr>
            <a:endParaRPr lang="en-US" sz="2800" dirty="0" smtClean="0">
              <a:latin typeface="Gill Sans MT" pitchFamily="34" charset="0"/>
            </a:endParaRPr>
          </a:p>
          <a:p>
            <a:pPr>
              <a:buClr>
                <a:schemeClr val="accent6">
                  <a:lumMod val="75000"/>
                </a:schemeClr>
              </a:buClr>
            </a:pPr>
            <a:r>
              <a:rPr lang="en-US" sz="3000" dirty="0" smtClean="0">
                <a:latin typeface="Gill Sans MT" pitchFamily="34" charset="0"/>
              </a:rPr>
              <a:t>Statewide                 system</a:t>
            </a:r>
          </a:p>
          <a:p>
            <a:pPr lvl="1">
              <a:buClr>
                <a:schemeClr val="accent6">
                  <a:lumMod val="75000"/>
                </a:schemeClr>
              </a:buClr>
            </a:pPr>
            <a:r>
              <a:rPr lang="en-US" sz="2400" dirty="0" smtClean="0">
                <a:latin typeface="Gill Sans MT" pitchFamily="34" charset="0"/>
              </a:rPr>
              <a:t>57 state &amp; local agencies implementing</a:t>
            </a:r>
          </a:p>
          <a:p>
            <a:pPr lvl="1">
              <a:buClr>
                <a:schemeClr val="accent6">
                  <a:lumMod val="75000"/>
                </a:schemeClr>
              </a:buClr>
            </a:pPr>
            <a:r>
              <a:rPr lang="en-US" sz="2400" dirty="0" smtClean="0">
                <a:latin typeface="Gill Sans MT" pitchFamily="34" charset="0"/>
              </a:rPr>
              <a:t>Uses HPE Records Manager software</a:t>
            </a:r>
          </a:p>
          <a:p>
            <a:pPr lvl="1">
              <a:buClr>
                <a:schemeClr val="accent6">
                  <a:lumMod val="75000"/>
                </a:schemeClr>
              </a:buClr>
            </a:pPr>
            <a:r>
              <a:rPr lang="en-US" sz="2400" dirty="0" smtClean="0">
                <a:latin typeface="Gill Sans MT" pitchFamily="34" charset="0"/>
              </a:rPr>
              <a:t>Agencies pay per user, no hardware or software costs</a:t>
            </a:r>
          </a:p>
          <a:p>
            <a:pPr lvl="1">
              <a:buClr>
                <a:schemeClr val="accent6">
                  <a:lumMod val="75000"/>
                </a:schemeClr>
              </a:buClr>
            </a:pPr>
            <a:r>
              <a:rPr lang="en-US" sz="2400" dirty="0" smtClean="0">
                <a:latin typeface="Gill Sans MT" pitchFamily="34" charset="0"/>
              </a:rPr>
              <a:t>Support provided by State Archives &amp; Chaves Consulting</a:t>
            </a:r>
          </a:p>
        </p:txBody>
      </p:sp>
      <p:pic>
        <p:nvPicPr>
          <p:cNvPr id="1026" name="Picture 2" descr="C:\Users\kriste\Desktop\ORMS_Logo.png"/>
          <p:cNvPicPr>
            <a:picLocks noChangeAspect="1" noChangeArrowheads="1"/>
          </p:cNvPicPr>
          <p:nvPr/>
        </p:nvPicPr>
        <p:blipFill>
          <a:blip r:embed="rId3" cstate="print"/>
          <a:srcRect/>
          <a:stretch>
            <a:fillRect/>
          </a:stretch>
        </p:blipFill>
        <p:spPr bwMode="auto">
          <a:xfrm>
            <a:off x="2667000" y="3810000"/>
            <a:ext cx="1558848" cy="381000"/>
          </a:xfrm>
          <a:prstGeom prst="rect">
            <a:avLst/>
          </a:prstGeom>
          <a:noFill/>
        </p:spPr>
      </p:pic>
    </p:spTree>
    <p:extLst>
      <p:ext uri="{BB962C8B-B14F-4D97-AF65-F5344CB8AC3E}">
        <p14:creationId xmlns:p14="http://schemas.microsoft.com/office/powerpoint/2010/main" val="241177119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6927" y="685800"/>
            <a:ext cx="4731327" cy="4687834"/>
          </a:xfrm>
        </p:spPr>
        <p:txBody>
          <a:bodyPr/>
          <a:lstStyle/>
          <a:p>
            <a:r>
              <a:rPr lang="en-US" b="1" dirty="0" smtClean="0">
                <a:latin typeface="Gill Sans MT" panose="020B0502020104020203" pitchFamily="34" charset="0"/>
              </a:rPr>
              <a:t>Modern Communications</a:t>
            </a:r>
            <a:r>
              <a:rPr lang="en-US" dirty="0" smtClean="0"/>
              <a:t/>
            </a:r>
            <a:br>
              <a:rPr lang="en-US" dirty="0" smtClean="0"/>
            </a:br>
            <a:r>
              <a:rPr lang="en-US" sz="3200" i="1" dirty="0" smtClean="0">
                <a:solidFill>
                  <a:schemeClr val="accent6">
                    <a:lumMod val="75000"/>
                  </a:schemeClr>
                </a:solidFill>
                <a:latin typeface="Gill Sans MT" panose="020B0502020104020203" pitchFamily="34" charset="0"/>
              </a:rPr>
              <a:t>New Technology, </a:t>
            </a:r>
            <a:br>
              <a:rPr lang="en-US" sz="3200" i="1" dirty="0" smtClean="0">
                <a:solidFill>
                  <a:schemeClr val="accent6">
                    <a:lumMod val="75000"/>
                  </a:schemeClr>
                </a:solidFill>
                <a:latin typeface="Gill Sans MT" panose="020B0502020104020203" pitchFamily="34" charset="0"/>
              </a:rPr>
            </a:br>
            <a:r>
              <a:rPr lang="en-US" sz="3200" i="1" dirty="0" smtClean="0">
                <a:solidFill>
                  <a:schemeClr val="accent6">
                    <a:lumMod val="75000"/>
                  </a:schemeClr>
                </a:solidFill>
                <a:latin typeface="Gill Sans MT" panose="020B0502020104020203" pitchFamily="34" charset="0"/>
              </a:rPr>
              <a:t>Same Records</a:t>
            </a:r>
            <a:endParaRPr lang="en-US" sz="3200" i="1" dirty="0">
              <a:solidFill>
                <a:schemeClr val="accent6">
                  <a:lumMod val="75000"/>
                </a:schemeClr>
              </a:solidFill>
              <a:latin typeface="Gill Sans MT" panose="020B0502020104020203" pitchFamily="34" charset="0"/>
            </a:endParaRPr>
          </a:p>
        </p:txBody>
      </p:sp>
      <p:pic>
        <p:nvPicPr>
          <p:cNvPr id="6" name="Picture 2" descr="C:\Users\kriste\Desktop\DonAdams.jpg"/>
          <p:cNvPicPr>
            <a:picLocks noChangeAspect="1" noChangeArrowheads="1"/>
          </p:cNvPicPr>
          <p:nvPr/>
        </p:nvPicPr>
        <p:blipFill>
          <a:blip r:embed="rId2" cstate="print"/>
          <a:srcRect/>
          <a:stretch>
            <a:fillRect/>
          </a:stretch>
        </p:blipFill>
        <p:spPr bwMode="auto">
          <a:xfrm>
            <a:off x="4653040" y="762000"/>
            <a:ext cx="4490960" cy="5487935"/>
          </a:xfrm>
          <a:prstGeom prst="rect">
            <a:avLst/>
          </a:prstGeom>
          <a:noFill/>
        </p:spPr>
      </p:pic>
    </p:spTree>
    <p:extLst>
      <p:ext uri="{BB962C8B-B14F-4D97-AF65-F5344CB8AC3E}">
        <p14:creationId xmlns:p14="http://schemas.microsoft.com/office/powerpoint/2010/main" val="1393195933"/>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noChangeArrowheads="1"/>
          </p:cNvSpPr>
          <p:nvPr>
            <p:ph type="title"/>
          </p:nvPr>
        </p:nvSpPr>
        <p:spPr>
          <a:xfrm>
            <a:off x="609600" y="304800"/>
            <a:ext cx="7772400" cy="1143000"/>
          </a:xfrm>
        </p:spPr>
        <p:txBody>
          <a:bodyPr/>
          <a:lstStyle/>
          <a:p>
            <a:r>
              <a:rPr lang="en-US" dirty="0" smtClean="0">
                <a:solidFill>
                  <a:schemeClr val="tx1"/>
                </a:solidFill>
                <a:latin typeface="Gill Sans MT" pitchFamily="34" charset="0"/>
              </a:rPr>
              <a:t>The Problem with Email</a:t>
            </a:r>
            <a:endParaRPr lang="en-US" dirty="0">
              <a:solidFill>
                <a:schemeClr val="tx1"/>
              </a:solidFill>
              <a:latin typeface="Gill Sans MT" pitchFamily="34" charset="0"/>
            </a:endParaRPr>
          </a:p>
        </p:txBody>
      </p:sp>
      <p:sp>
        <p:nvSpPr>
          <p:cNvPr id="57347" name="Rectangle 3"/>
          <p:cNvSpPr>
            <a:spLocks noGrp="1" noChangeArrowheads="1"/>
          </p:cNvSpPr>
          <p:nvPr>
            <p:ph type="body" idx="1"/>
          </p:nvPr>
        </p:nvSpPr>
        <p:spPr>
          <a:xfrm>
            <a:off x="609600" y="1600200"/>
            <a:ext cx="8305800" cy="4572000"/>
          </a:xfrm>
          <a:noFill/>
        </p:spPr>
        <p:txBody>
          <a:bodyPr/>
          <a:lstStyle/>
          <a:p>
            <a:pPr>
              <a:buClr>
                <a:schemeClr val="accent6">
                  <a:lumMod val="75000"/>
                </a:schemeClr>
              </a:buClr>
            </a:pPr>
            <a:r>
              <a:rPr lang="en-US" sz="3000" dirty="0" smtClean="0">
                <a:latin typeface="Gill Sans MT" pitchFamily="34" charset="0"/>
              </a:rPr>
              <a:t>Exploding Volume</a:t>
            </a:r>
          </a:p>
          <a:p>
            <a:pPr>
              <a:buClr>
                <a:schemeClr val="accent6">
                  <a:lumMod val="75000"/>
                </a:schemeClr>
              </a:buClr>
            </a:pPr>
            <a:r>
              <a:rPr lang="en-US" sz="3000" dirty="0" smtClean="0">
                <a:latin typeface="Gill Sans MT" pitchFamily="34" charset="0"/>
              </a:rPr>
              <a:t>IT policies often control deletion</a:t>
            </a:r>
          </a:p>
          <a:p>
            <a:pPr>
              <a:buClr>
                <a:schemeClr val="accent6">
                  <a:lumMod val="75000"/>
                </a:schemeClr>
              </a:buClr>
            </a:pPr>
            <a:r>
              <a:rPr lang="en-US" sz="3000" dirty="0" smtClean="0">
                <a:latin typeface="Gill Sans MT" pitchFamily="34" charset="0"/>
              </a:rPr>
              <a:t>Lots of potential public records</a:t>
            </a:r>
          </a:p>
          <a:p>
            <a:pPr>
              <a:buClr>
                <a:schemeClr val="accent6">
                  <a:lumMod val="75000"/>
                </a:schemeClr>
              </a:buClr>
            </a:pPr>
            <a:r>
              <a:rPr lang="en-US" sz="3000" dirty="0" smtClean="0">
                <a:latin typeface="Gill Sans MT" pitchFamily="34" charset="0"/>
              </a:rPr>
              <a:t>Attached documents may be records as well</a:t>
            </a:r>
          </a:p>
          <a:p>
            <a:pPr>
              <a:buClr>
                <a:schemeClr val="accent6">
                  <a:lumMod val="75000"/>
                </a:schemeClr>
              </a:buClr>
            </a:pPr>
            <a:r>
              <a:rPr lang="en-US" sz="3000" dirty="0" smtClean="0">
                <a:latin typeface="Gill Sans MT" pitchFamily="34" charset="0"/>
              </a:rPr>
              <a:t>How to schedule?</a:t>
            </a:r>
          </a:p>
          <a:p>
            <a:pPr lvl="1">
              <a:buClr>
                <a:schemeClr val="accent6">
                  <a:lumMod val="75000"/>
                </a:schemeClr>
              </a:buClr>
            </a:pPr>
            <a:r>
              <a:rPr lang="en-US" sz="2600" dirty="0" smtClean="0">
                <a:latin typeface="Gill Sans MT" pitchFamily="34" charset="0"/>
              </a:rPr>
              <a:t>Existing retention schedules apply</a:t>
            </a:r>
          </a:p>
          <a:p>
            <a:pPr lvl="1">
              <a:buClr>
                <a:schemeClr val="accent6">
                  <a:lumMod val="75000"/>
                </a:schemeClr>
              </a:buClr>
            </a:pPr>
            <a:r>
              <a:rPr lang="en-US" sz="2600" b="1" dirty="0" smtClean="0">
                <a:solidFill>
                  <a:srgbClr val="C00000"/>
                </a:solidFill>
                <a:latin typeface="Gill Sans MT" pitchFamily="34" charset="0"/>
              </a:rPr>
              <a:t>Content</a:t>
            </a:r>
            <a:r>
              <a:rPr lang="en-US" sz="2600" dirty="0" smtClean="0">
                <a:latin typeface="Gill Sans MT" pitchFamily="34" charset="0"/>
              </a:rPr>
              <a:t> of record, not format, important</a:t>
            </a:r>
          </a:p>
          <a:p>
            <a:pPr lvl="1">
              <a:buClr>
                <a:schemeClr val="accent6">
                  <a:lumMod val="75000"/>
                </a:schemeClr>
              </a:buClr>
            </a:pPr>
            <a:r>
              <a:rPr lang="en-US" sz="2600" dirty="0" smtClean="0">
                <a:latin typeface="Gill Sans MT" pitchFamily="34" charset="0"/>
              </a:rPr>
              <a:t>BUT difficult to sort &amp; handle in a practical way</a:t>
            </a:r>
          </a:p>
          <a:p>
            <a:pPr>
              <a:buClr>
                <a:schemeClr val="accent6">
                  <a:lumMod val="75000"/>
                </a:schemeClr>
              </a:buClr>
            </a:pPr>
            <a:endParaRPr lang="en-US" sz="3000" dirty="0" smtClean="0">
              <a:latin typeface="Gill Sans MT" pitchFamily="34" charset="0"/>
            </a:endParaRPr>
          </a:p>
          <a:p>
            <a:pPr>
              <a:buClr>
                <a:schemeClr val="accent6">
                  <a:lumMod val="75000"/>
                </a:schemeClr>
              </a:buClr>
              <a:buNone/>
            </a:pPr>
            <a:endParaRPr lang="en-US" sz="2400" dirty="0" smtClean="0">
              <a:latin typeface="Gill Sans MT" pitchFamily="34" charset="0"/>
            </a:endParaRPr>
          </a:p>
        </p:txBody>
      </p:sp>
    </p:spTree>
    <p:extLst>
      <p:ext uri="{BB962C8B-B14F-4D97-AF65-F5344CB8AC3E}">
        <p14:creationId xmlns:p14="http://schemas.microsoft.com/office/powerpoint/2010/main" val="196720265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685800" y="609600"/>
            <a:ext cx="7772400" cy="838200"/>
          </a:xfrm>
        </p:spPr>
        <p:txBody>
          <a:bodyPr/>
          <a:lstStyle/>
          <a:p>
            <a:r>
              <a:rPr lang="en-US" dirty="0" smtClean="0">
                <a:solidFill>
                  <a:schemeClr val="tx1"/>
                </a:solidFill>
                <a:latin typeface="Gill Sans MT" pitchFamily="34" charset="0"/>
                <a:cs typeface="Times New Roman" pitchFamily="18" charset="0"/>
              </a:rPr>
              <a:t>Why worry about RM?</a:t>
            </a:r>
            <a:r>
              <a:rPr lang="en-US" dirty="0" smtClean="0">
                <a:solidFill>
                  <a:schemeClr val="accent4">
                    <a:lumMod val="75000"/>
                    <a:lumOff val="25000"/>
                  </a:schemeClr>
                </a:solidFill>
                <a:latin typeface="Gill Sans MT" pitchFamily="34" charset="0"/>
                <a:cs typeface="Times New Roman" pitchFamily="18" charset="0"/>
              </a:rPr>
              <a:t/>
            </a:r>
            <a:br>
              <a:rPr lang="en-US" dirty="0" smtClean="0">
                <a:solidFill>
                  <a:schemeClr val="accent4">
                    <a:lumMod val="75000"/>
                    <a:lumOff val="25000"/>
                  </a:schemeClr>
                </a:solidFill>
                <a:latin typeface="Gill Sans MT" pitchFamily="34" charset="0"/>
                <a:cs typeface="Times New Roman" pitchFamily="18" charset="0"/>
              </a:rPr>
            </a:br>
            <a:endParaRPr lang="en-US" dirty="0">
              <a:latin typeface="Gill Sans MT" pitchFamily="34" charset="0"/>
            </a:endParaRPr>
          </a:p>
        </p:txBody>
      </p:sp>
      <p:sp>
        <p:nvSpPr>
          <p:cNvPr id="4" name="Content Placeholder 3"/>
          <p:cNvSpPr>
            <a:spLocks noGrp="1"/>
          </p:cNvSpPr>
          <p:nvPr>
            <p:ph idx="1"/>
          </p:nvPr>
        </p:nvSpPr>
        <p:spPr>
          <a:xfrm>
            <a:off x="685800" y="1524000"/>
            <a:ext cx="7772400" cy="4572000"/>
          </a:xfrm>
        </p:spPr>
        <p:txBody>
          <a:bodyPr/>
          <a:lstStyle/>
          <a:p>
            <a:pPr>
              <a:buClr>
                <a:schemeClr val="accent6">
                  <a:lumMod val="50000"/>
                </a:schemeClr>
              </a:buClr>
            </a:pPr>
            <a:r>
              <a:rPr lang="en-US" dirty="0" smtClean="0">
                <a:latin typeface="Gill Sans MT" pitchFamily="34" charset="0"/>
              </a:rPr>
              <a:t>Poor RM is bad for the agency</a:t>
            </a:r>
          </a:p>
          <a:p>
            <a:pPr lvl="1">
              <a:buClr>
                <a:schemeClr val="accent6">
                  <a:lumMod val="50000"/>
                </a:schemeClr>
              </a:buClr>
            </a:pPr>
            <a:r>
              <a:rPr lang="en-US" dirty="0" smtClean="0">
                <a:latin typeface="Gill Sans MT" pitchFamily="34" charset="0"/>
              </a:rPr>
              <a:t>Storage </a:t>
            </a:r>
            <a:r>
              <a:rPr lang="en-US" dirty="0" smtClean="0">
                <a:solidFill>
                  <a:srgbClr val="00B050"/>
                </a:solidFill>
                <a:latin typeface="Gill Sans MT" pitchFamily="34" charset="0"/>
              </a:rPr>
              <a:t>$</a:t>
            </a:r>
            <a:r>
              <a:rPr lang="en-US" dirty="0" smtClean="0">
                <a:latin typeface="Gill Sans MT" pitchFamily="34" charset="0"/>
              </a:rPr>
              <a:t>, legal liability</a:t>
            </a:r>
          </a:p>
          <a:p>
            <a:pPr lvl="1">
              <a:buClr>
                <a:schemeClr val="accent6">
                  <a:lumMod val="50000"/>
                </a:schemeClr>
              </a:buClr>
            </a:pPr>
            <a:r>
              <a:rPr lang="en-US" dirty="0" smtClean="0">
                <a:latin typeface="Gill Sans MT" pitchFamily="34" charset="0"/>
              </a:rPr>
              <a:t>Settling out of court often cheaper than defending</a:t>
            </a:r>
          </a:p>
          <a:p>
            <a:pPr lvl="1">
              <a:buClr>
                <a:schemeClr val="accent6">
                  <a:lumMod val="50000"/>
                </a:schemeClr>
              </a:buClr>
            </a:pPr>
            <a:endParaRPr lang="en-US" dirty="0" smtClean="0">
              <a:latin typeface="Gill Sans MT" pitchFamily="34" charset="0"/>
            </a:endParaRPr>
          </a:p>
          <a:p>
            <a:pPr>
              <a:buClr>
                <a:schemeClr val="accent6">
                  <a:lumMod val="50000"/>
                </a:schemeClr>
              </a:buClr>
            </a:pPr>
            <a:r>
              <a:rPr lang="en-US" dirty="0" smtClean="0">
                <a:latin typeface="Gill Sans MT" pitchFamily="34" charset="0"/>
              </a:rPr>
              <a:t>Poor RM is bad for employees</a:t>
            </a:r>
          </a:p>
          <a:p>
            <a:pPr lvl="1">
              <a:buClr>
                <a:schemeClr val="accent6">
                  <a:lumMod val="50000"/>
                </a:schemeClr>
              </a:buClr>
            </a:pPr>
            <a:r>
              <a:rPr lang="en-US" dirty="0" smtClean="0">
                <a:latin typeface="Gill Sans MT" pitchFamily="34" charset="0"/>
              </a:rPr>
              <a:t>Can’t find what you need = time wasted</a:t>
            </a:r>
          </a:p>
          <a:p>
            <a:pPr lvl="1">
              <a:buClr>
                <a:schemeClr val="accent6">
                  <a:lumMod val="50000"/>
                </a:schemeClr>
              </a:buClr>
            </a:pPr>
            <a:r>
              <a:rPr lang="en-US" dirty="0" smtClean="0">
                <a:latin typeface="Gill Sans MT" pitchFamily="34" charset="0"/>
              </a:rPr>
              <a:t>Tons of duplicate content, not sure what is “official”</a:t>
            </a:r>
          </a:p>
          <a:p>
            <a:pPr lvl="1">
              <a:buClr>
                <a:schemeClr val="accent6">
                  <a:lumMod val="50000"/>
                </a:schemeClr>
              </a:buClr>
            </a:pPr>
            <a:endParaRPr lang="en-US" dirty="0" smtClean="0">
              <a:latin typeface="Gill Sans MT" pitchFamily="34" charset="0"/>
              <a:cs typeface="Times New Roman" pitchFamily="18" charset="0"/>
            </a:endParaRPr>
          </a:p>
          <a:p>
            <a:pPr lvl="1">
              <a:buClr>
                <a:schemeClr val="accent6">
                  <a:lumMod val="50000"/>
                </a:schemeClr>
              </a:buClr>
            </a:pPr>
            <a:endParaRPr lang="en-US" dirty="0" smtClean="0">
              <a:latin typeface="Gill Sans MT" pitchFamily="34" charset="0"/>
            </a:endParaRPr>
          </a:p>
          <a:p>
            <a:pPr lvl="1">
              <a:buClr>
                <a:schemeClr val="accent6">
                  <a:lumMod val="50000"/>
                </a:schemeClr>
              </a:buClr>
            </a:pPr>
            <a:endParaRPr lang="en-US" dirty="0" smtClean="0">
              <a:latin typeface="Times New Roman" pitchFamily="18" charset="0"/>
              <a:cs typeface="Times New Roman" pitchFamily="18" charset="0"/>
            </a:endParaRPr>
          </a:p>
          <a:p>
            <a:pPr lvl="1">
              <a:buClr>
                <a:schemeClr val="accent6">
                  <a:lumMod val="50000"/>
                </a:schemeClr>
              </a:buClr>
            </a:pPr>
            <a:endParaRPr lang="en-US"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noChangeArrowheads="1"/>
          </p:cNvSpPr>
          <p:nvPr>
            <p:ph type="title"/>
          </p:nvPr>
        </p:nvSpPr>
        <p:spPr>
          <a:xfrm>
            <a:off x="609600" y="304800"/>
            <a:ext cx="7772400" cy="1143000"/>
          </a:xfrm>
        </p:spPr>
        <p:txBody>
          <a:bodyPr/>
          <a:lstStyle/>
          <a:p>
            <a:r>
              <a:rPr lang="en-US" dirty="0" smtClean="0">
                <a:solidFill>
                  <a:schemeClr val="tx1"/>
                </a:solidFill>
                <a:latin typeface="Gill Sans MT" pitchFamily="34" charset="0"/>
              </a:rPr>
              <a:t>A Practical Approach to Email</a:t>
            </a:r>
            <a:endParaRPr lang="en-US" dirty="0">
              <a:solidFill>
                <a:schemeClr val="tx1"/>
              </a:solidFill>
              <a:latin typeface="Gill Sans MT" pitchFamily="34" charset="0"/>
            </a:endParaRPr>
          </a:p>
        </p:txBody>
      </p:sp>
      <p:sp>
        <p:nvSpPr>
          <p:cNvPr id="57347" name="Rectangle 3"/>
          <p:cNvSpPr>
            <a:spLocks noGrp="1" noChangeArrowheads="1"/>
          </p:cNvSpPr>
          <p:nvPr>
            <p:ph type="body" idx="1"/>
          </p:nvPr>
        </p:nvSpPr>
        <p:spPr>
          <a:xfrm>
            <a:off x="304800" y="1472588"/>
            <a:ext cx="8610600" cy="4572000"/>
          </a:xfrm>
          <a:noFill/>
        </p:spPr>
        <p:txBody>
          <a:bodyPr/>
          <a:lstStyle/>
          <a:p>
            <a:pPr>
              <a:buClr>
                <a:schemeClr val="accent6">
                  <a:lumMod val="75000"/>
                </a:schemeClr>
              </a:buClr>
            </a:pPr>
            <a:r>
              <a:rPr lang="en-US" sz="3600" dirty="0" smtClean="0">
                <a:latin typeface="Gill Sans MT" pitchFamily="34" charset="0"/>
              </a:rPr>
              <a:t>Two lessons learned:</a:t>
            </a:r>
          </a:p>
          <a:p>
            <a:pPr lvl="1">
              <a:buClr>
                <a:schemeClr val="accent6">
                  <a:lumMod val="75000"/>
                </a:schemeClr>
              </a:buClr>
            </a:pPr>
            <a:r>
              <a:rPr lang="en-US" dirty="0" smtClean="0">
                <a:latin typeface="Gill Sans MT" pitchFamily="34" charset="0"/>
              </a:rPr>
              <a:t>Less sorting </a:t>
            </a:r>
            <a:r>
              <a:rPr lang="en-US" dirty="0" smtClean="0">
                <a:solidFill>
                  <a:schemeClr val="accent1">
                    <a:lumMod val="50000"/>
                  </a:schemeClr>
                </a:solidFill>
                <a:latin typeface="Gill Sans MT" pitchFamily="34" charset="0"/>
              </a:rPr>
              <a:t>=</a:t>
            </a:r>
            <a:r>
              <a:rPr lang="en-US" dirty="0" smtClean="0">
                <a:latin typeface="Gill Sans MT" pitchFamily="34" charset="0"/>
              </a:rPr>
              <a:t> greater compliance</a:t>
            </a:r>
          </a:p>
          <a:p>
            <a:pPr lvl="1">
              <a:spcAft>
                <a:spcPts val="1800"/>
              </a:spcAft>
              <a:buClr>
                <a:schemeClr val="accent6">
                  <a:lumMod val="75000"/>
                </a:schemeClr>
              </a:buClr>
            </a:pPr>
            <a:r>
              <a:rPr lang="en-US" dirty="0" smtClean="0">
                <a:latin typeface="Gill Sans MT" pitchFamily="34" charset="0"/>
              </a:rPr>
              <a:t>Email content can be predicted</a:t>
            </a:r>
          </a:p>
          <a:p>
            <a:pPr>
              <a:buClr>
                <a:schemeClr val="accent6">
                  <a:lumMod val="75000"/>
                </a:schemeClr>
              </a:buClr>
            </a:pPr>
            <a:r>
              <a:rPr lang="en-US" sz="3600" dirty="0" smtClean="0">
                <a:latin typeface="Gill Sans MT" pitchFamily="34" charset="0"/>
              </a:rPr>
              <a:t>How should I retain emails?</a:t>
            </a:r>
          </a:p>
          <a:p>
            <a:pPr lvl="1">
              <a:buClr>
                <a:schemeClr val="accent6">
                  <a:lumMod val="75000"/>
                </a:schemeClr>
              </a:buClr>
            </a:pPr>
            <a:r>
              <a:rPr lang="en-US" dirty="0" smtClean="0">
                <a:latin typeface="Gill Sans MT" pitchFamily="34" charset="0"/>
              </a:rPr>
              <a:t>Routine business correspondence: based on position</a:t>
            </a:r>
          </a:p>
          <a:p>
            <a:pPr lvl="2">
              <a:buClr>
                <a:schemeClr val="accent6">
                  <a:lumMod val="75000"/>
                </a:schemeClr>
              </a:buClr>
            </a:pPr>
            <a:r>
              <a:rPr lang="en-US" dirty="0" smtClean="0">
                <a:latin typeface="Gill Sans MT" pitchFamily="34" charset="0"/>
              </a:rPr>
              <a:t>What records do you touch?</a:t>
            </a:r>
          </a:p>
          <a:p>
            <a:pPr lvl="2">
              <a:spcAft>
                <a:spcPts val="1200"/>
              </a:spcAft>
              <a:buClr>
                <a:schemeClr val="accent6">
                  <a:lumMod val="75000"/>
                </a:schemeClr>
              </a:buClr>
            </a:pPr>
            <a:r>
              <a:rPr lang="en-US" dirty="0" smtClean="0">
                <a:latin typeface="Gill Sans MT" pitchFamily="34" charset="0"/>
              </a:rPr>
              <a:t>What is the longest retention in the schedule?</a:t>
            </a:r>
          </a:p>
          <a:p>
            <a:pPr lvl="1">
              <a:buClr>
                <a:schemeClr val="accent6">
                  <a:lumMod val="75000"/>
                </a:schemeClr>
              </a:buClr>
            </a:pPr>
            <a:r>
              <a:rPr lang="en-US" dirty="0" smtClean="0">
                <a:latin typeface="Gill Sans MT" pitchFamily="34" charset="0"/>
              </a:rPr>
              <a:t>Projects, Case files, Contracts: </a:t>
            </a:r>
            <a:r>
              <a:rPr lang="en-US" dirty="0" smtClean="0">
                <a:solidFill>
                  <a:schemeClr val="accent1">
                    <a:lumMod val="50000"/>
                  </a:schemeClr>
                </a:solidFill>
                <a:latin typeface="Gill Sans MT" pitchFamily="34" charset="0"/>
              </a:rPr>
              <a:t>There’s a folder for that!</a:t>
            </a:r>
          </a:p>
          <a:p>
            <a:pPr>
              <a:buClr>
                <a:schemeClr val="accent6">
                  <a:lumMod val="75000"/>
                </a:schemeClr>
              </a:buClr>
            </a:pPr>
            <a:endParaRPr lang="en-US" sz="3000" dirty="0" smtClean="0">
              <a:latin typeface="Gill Sans MT" pitchFamily="34" charset="0"/>
            </a:endParaRPr>
          </a:p>
          <a:p>
            <a:pPr>
              <a:buClr>
                <a:schemeClr val="accent6">
                  <a:lumMod val="75000"/>
                </a:schemeClr>
              </a:buClr>
              <a:buNone/>
            </a:pPr>
            <a:endParaRPr lang="en-US" sz="2400" dirty="0" smtClean="0">
              <a:latin typeface="Gill Sans MT" pitchFamily="34" charset="0"/>
            </a:endParaRPr>
          </a:p>
        </p:txBody>
      </p:sp>
    </p:spTree>
    <p:extLst>
      <p:ext uri="{BB962C8B-B14F-4D97-AF65-F5344CB8AC3E}">
        <p14:creationId xmlns:p14="http://schemas.microsoft.com/office/powerpoint/2010/main" val="3266654731"/>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noChangeArrowheads="1"/>
          </p:cNvSpPr>
          <p:nvPr>
            <p:ph type="title"/>
          </p:nvPr>
        </p:nvSpPr>
        <p:spPr>
          <a:xfrm>
            <a:off x="609600" y="304800"/>
            <a:ext cx="7772400" cy="1143000"/>
          </a:xfrm>
        </p:spPr>
        <p:txBody>
          <a:bodyPr/>
          <a:lstStyle/>
          <a:p>
            <a:r>
              <a:rPr lang="en-US" dirty="0" smtClean="0">
                <a:solidFill>
                  <a:schemeClr val="tx1"/>
                </a:solidFill>
                <a:latin typeface="Gill Sans MT" pitchFamily="34" charset="0"/>
              </a:rPr>
              <a:t>Tips for Email Management</a:t>
            </a:r>
            <a:endParaRPr lang="en-US" dirty="0">
              <a:solidFill>
                <a:schemeClr val="tx1"/>
              </a:solidFill>
              <a:latin typeface="Gill Sans MT" pitchFamily="34" charset="0"/>
            </a:endParaRPr>
          </a:p>
        </p:txBody>
      </p:sp>
      <p:sp>
        <p:nvSpPr>
          <p:cNvPr id="57347" name="Rectangle 3"/>
          <p:cNvSpPr>
            <a:spLocks noGrp="1" noChangeArrowheads="1"/>
          </p:cNvSpPr>
          <p:nvPr>
            <p:ph type="body" idx="1"/>
          </p:nvPr>
        </p:nvSpPr>
        <p:spPr>
          <a:xfrm>
            <a:off x="533400" y="1524000"/>
            <a:ext cx="8305800" cy="4572000"/>
          </a:xfrm>
          <a:noFill/>
        </p:spPr>
        <p:txBody>
          <a:bodyPr/>
          <a:lstStyle/>
          <a:p>
            <a:pPr>
              <a:buClr>
                <a:schemeClr val="accent6">
                  <a:lumMod val="75000"/>
                </a:schemeClr>
              </a:buClr>
            </a:pPr>
            <a:r>
              <a:rPr lang="en-US" sz="3600" dirty="0" smtClean="0">
                <a:latin typeface="Gill Sans MT" pitchFamily="34" charset="0"/>
              </a:rPr>
              <a:t>Know what </a:t>
            </a:r>
            <a:r>
              <a:rPr lang="en-US" sz="3600" dirty="0" smtClean="0">
                <a:solidFill>
                  <a:srgbClr val="C00000"/>
                </a:solidFill>
                <a:latin typeface="Gill Sans MT" pitchFamily="34" charset="0"/>
              </a:rPr>
              <a:t>NOT</a:t>
            </a:r>
            <a:r>
              <a:rPr lang="en-US" sz="3600" dirty="0" smtClean="0">
                <a:latin typeface="Gill Sans MT" pitchFamily="34" charset="0"/>
              </a:rPr>
              <a:t> to keep</a:t>
            </a:r>
          </a:p>
          <a:p>
            <a:pPr lvl="1">
              <a:buClr>
                <a:schemeClr val="accent6">
                  <a:lumMod val="75000"/>
                </a:schemeClr>
              </a:buClr>
            </a:pPr>
            <a:r>
              <a:rPr lang="en-US" dirty="0" smtClean="0">
                <a:latin typeface="Gill Sans MT" pitchFamily="34" charset="0"/>
              </a:rPr>
              <a:t>FYIs, CCs, informational notices</a:t>
            </a:r>
          </a:p>
          <a:p>
            <a:pPr lvl="1">
              <a:buClr>
                <a:schemeClr val="accent6">
                  <a:lumMod val="75000"/>
                </a:schemeClr>
              </a:buClr>
            </a:pPr>
            <a:r>
              <a:rPr lang="en-US" dirty="0" smtClean="0">
                <a:latin typeface="Gill Sans MT" pitchFamily="34" charset="0"/>
              </a:rPr>
              <a:t>ads, listserv messages, event announcements,</a:t>
            </a:r>
          </a:p>
          <a:p>
            <a:pPr lvl="1">
              <a:buClr>
                <a:schemeClr val="accent6">
                  <a:lumMod val="75000"/>
                </a:schemeClr>
              </a:buClr>
            </a:pPr>
            <a:r>
              <a:rPr lang="en-US" dirty="0" smtClean="0">
                <a:latin typeface="Gill Sans MT" pitchFamily="34" charset="0"/>
              </a:rPr>
              <a:t>Personal correspondence</a:t>
            </a:r>
          </a:p>
          <a:p>
            <a:pPr lvl="1">
              <a:buClr>
                <a:schemeClr val="accent6">
                  <a:lumMod val="75000"/>
                </a:schemeClr>
              </a:buClr>
            </a:pPr>
            <a:r>
              <a:rPr lang="en-US" dirty="0" smtClean="0">
                <a:latin typeface="Gill Sans MT" pitchFamily="34" charset="0"/>
              </a:rPr>
              <a:t>Articles, reference materials</a:t>
            </a:r>
          </a:p>
          <a:p>
            <a:pPr>
              <a:buClr>
                <a:schemeClr val="accent6">
                  <a:lumMod val="75000"/>
                </a:schemeClr>
              </a:buClr>
            </a:pPr>
            <a:endParaRPr lang="en-US" sz="3000" dirty="0" smtClean="0">
              <a:latin typeface="Gill Sans MT" pitchFamily="34" charset="0"/>
            </a:endParaRPr>
          </a:p>
          <a:p>
            <a:pPr>
              <a:buClr>
                <a:schemeClr val="accent6">
                  <a:lumMod val="75000"/>
                </a:schemeClr>
              </a:buClr>
            </a:pPr>
            <a:r>
              <a:rPr lang="en-US" sz="3600" dirty="0" smtClean="0">
                <a:latin typeface="Gill Sans MT" pitchFamily="34" charset="0"/>
              </a:rPr>
              <a:t>Know </a:t>
            </a:r>
            <a:r>
              <a:rPr lang="en-US" sz="3600" dirty="0">
                <a:latin typeface="Gill Sans MT" pitchFamily="34" charset="0"/>
              </a:rPr>
              <a:t>who is responsible:</a:t>
            </a:r>
          </a:p>
          <a:p>
            <a:pPr lvl="1">
              <a:buClr>
                <a:schemeClr val="accent6">
                  <a:lumMod val="75000"/>
                </a:schemeClr>
              </a:buClr>
            </a:pPr>
            <a:r>
              <a:rPr lang="en-US" dirty="0">
                <a:latin typeface="Gill Sans MT" pitchFamily="34" charset="0"/>
              </a:rPr>
              <a:t>Internal email: </a:t>
            </a:r>
            <a:r>
              <a:rPr lang="en-US" dirty="0">
                <a:solidFill>
                  <a:schemeClr val="accent1">
                    <a:lumMod val="50000"/>
                  </a:schemeClr>
                </a:solidFill>
                <a:latin typeface="Gill Sans MT" pitchFamily="34" charset="0"/>
              </a:rPr>
              <a:t>Sender</a:t>
            </a:r>
          </a:p>
          <a:p>
            <a:pPr lvl="1">
              <a:buClr>
                <a:schemeClr val="accent6">
                  <a:lumMod val="75000"/>
                </a:schemeClr>
              </a:buClr>
            </a:pPr>
            <a:r>
              <a:rPr lang="en-US" dirty="0">
                <a:latin typeface="Gill Sans MT" pitchFamily="34" charset="0"/>
              </a:rPr>
              <a:t>Email from outside source: </a:t>
            </a:r>
            <a:r>
              <a:rPr lang="en-US" dirty="0">
                <a:solidFill>
                  <a:schemeClr val="accent1">
                    <a:lumMod val="50000"/>
                  </a:schemeClr>
                </a:solidFill>
                <a:latin typeface="Gill Sans MT" pitchFamily="34" charset="0"/>
              </a:rPr>
              <a:t>Recipient</a:t>
            </a:r>
          </a:p>
          <a:p>
            <a:pPr>
              <a:buClr>
                <a:schemeClr val="accent6">
                  <a:lumMod val="75000"/>
                </a:schemeClr>
              </a:buClr>
              <a:buNone/>
            </a:pPr>
            <a:endParaRPr lang="en-US" sz="2400" dirty="0" smtClean="0">
              <a:latin typeface="Gill Sans MT" pitchFamily="34" charset="0"/>
            </a:endParaRPr>
          </a:p>
        </p:txBody>
      </p:sp>
      <p:pic>
        <p:nvPicPr>
          <p:cNvPr id="5" name="Picture 2" descr="E:\Presentations &amp; Training materials\Pictures\spam.gif"/>
          <p:cNvPicPr>
            <a:picLocks noChangeAspect="1" noChangeArrowheads="1"/>
          </p:cNvPicPr>
          <p:nvPr/>
        </p:nvPicPr>
        <p:blipFill>
          <a:blip r:embed="rId3" cstate="print"/>
          <a:srcRect/>
          <a:stretch>
            <a:fillRect/>
          </a:stretch>
        </p:blipFill>
        <p:spPr bwMode="auto">
          <a:xfrm>
            <a:off x="8001000" y="2438400"/>
            <a:ext cx="990600" cy="1004552"/>
          </a:xfrm>
          <a:prstGeom prst="rect">
            <a:avLst/>
          </a:prstGeom>
          <a:noFill/>
        </p:spPr>
      </p:pic>
    </p:spTree>
    <p:extLst>
      <p:ext uri="{BB962C8B-B14F-4D97-AF65-F5344CB8AC3E}">
        <p14:creationId xmlns:p14="http://schemas.microsoft.com/office/powerpoint/2010/main" val="979551895"/>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noChangeArrowheads="1"/>
          </p:cNvSpPr>
          <p:nvPr>
            <p:ph type="title"/>
          </p:nvPr>
        </p:nvSpPr>
        <p:spPr>
          <a:xfrm>
            <a:off x="609600" y="304800"/>
            <a:ext cx="7772400" cy="1143000"/>
          </a:xfrm>
        </p:spPr>
        <p:txBody>
          <a:bodyPr/>
          <a:lstStyle/>
          <a:p>
            <a:r>
              <a:rPr lang="en-US" dirty="0" smtClean="0">
                <a:solidFill>
                  <a:schemeClr val="tx1"/>
                </a:solidFill>
                <a:latin typeface="Gill Sans MT" pitchFamily="34" charset="0"/>
              </a:rPr>
              <a:t>More Email Tips</a:t>
            </a:r>
            <a:endParaRPr lang="en-US" dirty="0">
              <a:solidFill>
                <a:schemeClr val="tx1"/>
              </a:solidFill>
              <a:latin typeface="Gill Sans MT" pitchFamily="34" charset="0"/>
            </a:endParaRPr>
          </a:p>
        </p:txBody>
      </p:sp>
      <p:sp>
        <p:nvSpPr>
          <p:cNvPr id="57347" name="Rectangle 3"/>
          <p:cNvSpPr>
            <a:spLocks noGrp="1" noChangeArrowheads="1"/>
          </p:cNvSpPr>
          <p:nvPr>
            <p:ph type="body" idx="1"/>
          </p:nvPr>
        </p:nvSpPr>
        <p:spPr>
          <a:xfrm>
            <a:off x="609600" y="1600200"/>
            <a:ext cx="8305800" cy="4572000"/>
          </a:xfrm>
          <a:noFill/>
        </p:spPr>
        <p:txBody>
          <a:bodyPr/>
          <a:lstStyle/>
          <a:p>
            <a:pPr>
              <a:spcBef>
                <a:spcPts val="2400"/>
              </a:spcBef>
              <a:spcAft>
                <a:spcPts val="2400"/>
              </a:spcAft>
              <a:buClr>
                <a:schemeClr val="accent6">
                  <a:lumMod val="75000"/>
                </a:schemeClr>
              </a:buClr>
            </a:pPr>
            <a:r>
              <a:rPr lang="en-US" sz="3600" dirty="0">
                <a:latin typeface="Gill Sans MT" pitchFamily="34" charset="0"/>
              </a:rPr>
              <a:t>Purge “Deleted Items” folder regularly</a:t>
            </a:r>
          </a:p>
          <a:p>
            <a:pPr>
              <a:buClr>
                <a:schemeClr val="accent6">
                  <a:lumMod val="75000"/>
                </a:schemeClr>
              </a:buClr>
            </a:pPr>
            <a:r>
              <a:rPr lang="en-US" sz="3600" dirty="0">
                <a:latin typeface="Gill Sans MT" pitchFamily="34" charset="0"/>
              </a:rPr>
              <a:t>Make useful, specific subject lines</a:t>
            </a:r>
          </a:p>
          <a:p>
            <a:pPr lvl="1">
              <a:spcAft>
                <a:spcPts val="2400"/>
              </a:spcAft>
              <a:buClr>
                <a:schemeClr val="accent6">
                  <a:lumMod val="75000"/>
                </a:schemeClr>
              </a:buClr>
            </a:pPr>
            <a:r>
              <a:rPr lang="en-US" dirty="0">
                <a:latin typeface="Gill Sans MT" pitchFamily="34" charset="0"/>
              </a:rPr>
              <a:t>Helps for ID, search, </a:t>
            </a:r>
            <a:r>
              <a:rPr lang="en-US" dirty="0" smtClean="0">
                <a:latin typeface="Gill Sans MT" pitchFamily="34" charset="0"/>
              </a:rPr>
              <a:t>retrieval</a:t>
            </a:r>
            <a:endParaRPr lang="en-US" sz="3000" dirty="0" smtClean="0">
              <a:latin typeface="Gill Sans MT" pitchFamily="34" charset="0"/>
            </a:endParaRPr>
          </a:p>
          <a:p>
            <a:pPr>
              <a:buClr>
                <a:schemeClr val="accent6">
                  <a:lumMod val="75000"/>
                </a:schemeClr>
              </a:buClr>
            </a:pPr>
            <a:r>
              <a:rPr lang="en-US" sz="3600" dirty="0" smtClean="0">
                <a:latin typeface="Gill Sans MT" pitchFamily="34" charset="0"/>
              </a:rPr>
              <a:t>Keep only last message in a string</a:t>
            </a:r>
          </a:p>
          <a:p>
            <a:pPr lvl="1">
              <a:buClr>
                <a:schemeClr val="accent6">
                  <a:lumMod val="75000"/>
                </a:schemeClr>
              </a:buClr>
            </a:pPr>
            <a:r>
              <a:rPr lang="en-US" dirty="0" smtClean="0">
                <a:latin typeface="Gill Sans MT" pitchFamily="34" charset="0"/>
              </a:rPr>
              <a:t>Use </a:t>
            </a:r>
            <a:r>
              <a:rPr lang="en-US" dirty="0" smtClean="0">
                <a:solidFill>
                  <a:srgbClr val="C00000"/>
                </a:solidFill>
                <a:latin typeface="Gill Sans MT" pitchFamily="34" charset="0"/>
              </a:rPr>
              <a:t>Outlook Clean Up Tool</a:t>
            </a:r>
          </a:p>
          <a:p>
            <a:pPr>
              <a:buClr>
                <a:schemeClr val="accent6">
                  <a:lumMod val="75000"/>
                </a:schemeClr>
              </a:buClr>
              <a:buNone/>
            </a:pPr>
            <a:endParaRPr lang="en-US" sz="3000" dirty="0" smtClean="0">
              <a:latin typeface="Gill Sans MT" pitchFamily="34" charset="0"/>
            </a:endParaRPr>
          </a:p>
          <a:p>
            <a:pPr>
              <a:buClr>
                <a:schemeClr val="accent6">
                  <a:lumMod val="75000"/>
                </a:schemeClr>
              </a:buClr>
              <a:buNone/>
            </a:pPr>
            <a:endParaRPr lang="en-US" sz="2400" dirty="0" smtClean="0">
              <a:latin typeface="Gill Sans MT" pitchFamily="34" charset="0"/>
            </a:endParaRPr>
          </a:p>
        </p:txBody>
      </p:sp>
      <p:pic>
        <p:nvPicPr>
          <p:cNvPr id="2" name="Picture 1"/>
          <p:cNvPicPr>
            <a:picLocks noChangeAspect="1"/>
          </p:cNvPicPr>
          <p:nvPr/>
        </p:nvPicPr>
        <p:blipFill>
          <a:blip r:embed="rId3"/>
          <a:stretch>
            <a:fillRect/>
          </a:stretch>
        </p:blipFill>
        <p:spPr>
          <a:xfrm>
            <a:off x="5684837" y="4800600"/>
            <a:ext cx="3230563" cy="1663809"/>
          </a:xfrm>
          <a:prstGeom prst="rect">
            <a:avLst/>
          </a:prstGeom>
        </p:spPr>
      </p:pic>
      <p:sp>
        <p:nvSpPr>
          <p:cNvPr id="3" name="Oval 2"/>
          <p:cNvSpPr/>
          <p:nvPr/>
        </p:nvSpPr>
        <p:spPr>
          <a:xfrm>
            <a:off x="6934200" y="5486400"/>
            <a:ext cx="1295400" cy="3810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86951681"/>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057400"/>
            <a:ext cx="8229600" cy="1143000"/>
          </a:xfrm>
        </p:spPr>
        <p:txBody>
          <a:bodyPr/>
          <a:lstStyle/>
          <a:p>
            <a:r>
              <a:rPr lang="en-US" dirty="0" smtClean="0">
                <a:latin typeface="Gill Sans MT" pitchFamily="34" charset="0"/>
                <a:cs typeface="Times New Roman" pitchFamily="18" charset="0"/>
              </a:rPr>
              <a:t>Social Media and Mobile Tech</a:t>
            </a:r>
            <a:endParaRPr lang="en-US" dirty="0">
              <a:latin typeface="Gill Sans MT" pitchFamily="34" charset="0"/>
              <a:cs typeface="Times New Roman" pitchFamily="18" charset="0"/>
            </a:endParaRPr>
          </a:p>
        </p:txBody>
      </p:sp>
      <p:sp>
        <p:nvSpPr>
          <p:cNvPr id="3" name="Content Placeholder 2"/>
          <p:cNvSpPr>
            <a:spLocks noGrp="1"/>
          </p:cNvSpPr>
          <p:nvPr>
            <p:ph idx="1"/>
          </p:nvPr>
        </p:nvSpPr>
        <p:spPr>
          <a:xfrm>
            <a:off x="457200" y="2971800"/>
            <a:ext cx="8229600" cy="838200"/>
          </a:xfrm>
        </p:spPr>
        <p:txBody>
          <a:bodyPr/>
          <a:lstStyle/>
          <a:p>
            <a:pPr algn="ctr">
              <a:buNone/>
            </a:pPr>
            <a:r>
              <a:rPr lang="en-US" i="1" dirty="0" smtClean="0">
                <a:solidFill>
                  <a:srgbClr val="331E7E"/>
                </a:solidFill>
                <a:latin typeface="Gill Sans MT" pitchFamily="34" charset="0"/>
                <a:cs typeface="Times New Roman" pitchFamily="18" charset="0"/>
              </a:rPr>
              <a:t>New Technology, Same Records</a:t>
            </a:r>
            <a:endParaRPr lang="en-US" i="1" dirty="0">
              <a:solidFill>
                <a:srgbClr val="331E7E"/>
              </a:solidFill>
              <a:latin typeface="Gill Sans MT" pitchFamily="34" charset="0"/>
              <a:cs typeface="Times New Roman" pitchFamily="18" charset="0"/>
            </a:endParaRPr>
          </a:p>
        </p:txBody>
      </p:sp>
      <p:pic>
        <p:nvPicPr>
          <p:cNvPr id="1026" name="Picture 2"/>
          <p:cNvPicPr>
            <a:picLocks noChangeAspect="1" noChangeArrowheads="1"/>
          </p:cNvPicPr>
          <p:nvPr/>
        </p:nvPicPr>
        <p:blipFill>
          <a:blip r:embed="rId2" cstate="print"/>
          <a:srcRect/>
          <a:stretch>
            <a:fillRect/>
          </a:stretch>
        </p:blipFill>
        <p:spPr bwMode="auto">
          <a:xfrm>
            <a:off x="2514600" y="1600200"/>
            <a:ext cx="457200" cy="457200"/>
          </a:xfrm>
          <a:prstGeom prst="rect">
            <a:avLst/>
          </a:prstGeom>
          <a:noFill/>
          <a:ln w="9525">
            <a:noFill/>
            <a:miter lim="800000"/>
            <a:headEnd/>
            <a:tailEnd/>
          </a:ln>
          <a:effectLst/>
        </p:spPr>
      </p:pic>
      <p:pic>
        <p:nvPicPr>
          <p:cNvPr id="1027" name="Picture 3"/>
          <p:cNvPicPr>
            <a:picLocks noChangeAspect="1" noChangeArrowheads="1"/>
          </p:cNvPicPr>
          <p:nvPr/>
        </p:nvPicPr>
        <p:blipFill>
          <a:blip r:embed="rId3" cstate="print"/>
          <a:srcRect/>
          <a:stretch>
            <a:fillRect/>
          </a:stretch>
        </p:blipFill>
        <p:spPr bwMode="auto">
          <a:xfrm>
            <a:off x="7620000" y="5486400"/>
            <a:ext cx="457200" cy="457200"/>
          </a:xfrm>
          <a:prstGeom prst="rect">
            <a:avLst/>
          </a:prstGeom>
          <a:noFill/>
          <a:ln w="9525">
            <a:noFill/>
            <a:miter lim="800000"/>
            <a:headEnd/>
            <a:tailEnd/>
          </a:ln>
          <a:effectLst/>
        </p:spPr>
      </p:pic>
      <p:pic>
        <p:nvPicPr>
          <p:cNvPr id="1028" name="Picture 4"/>
          <p:cNvPicPr>
            <a:picLocks noChangeAspect="1" noChangeArrowheads="1"/>
          </p:cNvPicPr>
          <p:nvPr/>
        </p:nvPicPr>
        <p:blipFill>
          <a:blip r:embed="rId4" cstate="print"/>
          <a:srcRect/>
          <a:stretch>
            <a:fillRect/>
          </a:stretch>
        </p:blipFill>
        <p:spPr bwMode="auto">
          <a:xfrm>
            <a:off x="4343400" y="1447800"/>
            <a:ext cx="457200" cy="457200"/>
          </a:xfrm>
          <a:prstGeom prst="rect">
            <a:avLst/>
          </a:prstGeom>
          <a:noFill/>
          <a:ln w="9525">
            <a:noFill/>
            <a:miter lim="800000"/>
            <a:headEnd/>
            <a:tailEnd/>
          </a:ln>
          <a:effectLst/>
        </p:spPr>
      </p:pic>
      <p:pic>
        <p:nvPicPr>
          <p:cNvPr id="1029" name="Picture 5"/>
          <p:cNvPicPr>
            <a:picLocks noChangeAspect="1" noChangeArrowheads="1"/>
          </p:cNvPicPr>
          <p:nvPr/>
        </p:nvPicPr>
        <p:blipFill>
          <a:blip r:embed="rId5" cstate="print"/>
          <a:srcRect/>
          <a:stretch>
            <a:fillRect/>
          </a:stretch>
        </p:blipFill>
        <p:spPr bwMode="auto">
          <a:xfrm>
            <a:off x="533400" y="1600200"/>
            <a:ext cx="457200" cy="457200"/>
          </a:xfrm>
          <a:prstGeom prst="rect">
            <a:avLst/>
          </a:prstGeom>
          <a:noFill/>
          <a:ln w="9525">
            <a:noFill/>
            <a:miter lim="800000"/>
            <a:headEnd/>
            <a:tailEnd/>
          </a:ln>
          <a:effectLst/>
        </p:spPr>
      </p:pic>
      <p:pic>
        <p:nvPicPr>
          <p:cNvPr id="1030" name="Picture 6"/>
          <p:cNvPicPr>
            <a:picLocks noChangeAspect="1" noChangeArrowheads="1"/>
          </p:cNvPicPr>
          <p:nvPr/>
        </p:nvPicPr>
        <p:blipFill>
          <a:blip r:embed="rId6" cstate="print"/>
          <a:srcRect/>
          <a:stretch>
            <a:fillRect/>
          </a:stretch>
        </p:blipFill>
        <p:spPr bwMode="auto">
          <a:xfrm>
            <a:off x="7772400" y="304800"/>
            <a:ext cx="457200" cy="457200"/>
          </a:xfrm>
          <a:prstGeom prst="rect">
            <a:avLst/>
          </a:prstGeom>
          <a:noFill/>
          <a:ln w="9525">
            <a:noFill/>
            <a:miter lim="800000"/>
            <a:headEnd/>
            <a:tailEnd/>
          </a:ln>
          <a:effectLst/>
        </p:spPr>
      </p:pic>
      <p:pic>
        <p:nvPicPr>
          <p:cNvPr id="1031" name="Picture 7"/>
          <p:cNvPicPr>
            <a:picLocks noChangeAspect="1" noChangeArrowheads="1"/>
          </p:cNvPicPr>
          <p:nvPr/>
        </p:nvPicPr>
        <p:blipFill>
          <a:blip r:embed="rId7" cstate="print"/>
          <a:srcRect/>
          <a:stretch>
            <a:fillRect/>
          </a:stretch>
        </p:blipFill>
        <p:spPr bwMode="auto">
          <a:xfrm>
            <a:off x="762000" y="457200"/>
            <a:ext cx="457200" cy="457200"/>
          </a:xfrm>
          <a:prstGeom prst="rect">
            <a:avLst/>
          </a:prstGeom>
          <a:noFill/>
          <a:ln w="9525">
            <a:noFill/>
            <a:miter lim="800000"/>
            <a:headEnd/>
            <a:tailEnd/>
          </a:ln>
          <a:effectLst/>
        </p:spPr>
      </p:pic>
      <p:pic>
        <p:nvPicPr>
          <p:cNvPr id="1032" name="Picture 8"/>
          <p:cNvPicPr>
            <a:picLocks noChangeAspect="1" noChangeArrowheads="1"/>
          </p:cNvPicPr>
          <p:nvPr/>
        </p:nvPicPr>
        <p:blipFill>
          <a:blip r:embed="rId8" cstate="print"/>
          <a:srcRect/>
          <a:stretch>
            <a:fillRect/>
          </a:stretch>
        </p:blipFill>
        <p:spPr bwMode="auto">
          <a:xfrm>
            <a:off x="4343400" y="4038600"/>
            <a:ext cx="457200" cy="457200"/>
          </a:xfrm>
          <a:prstGeom prst="rect">
            <a:avLst/>
          </a:prstGeom>
          <a:noFill/>
          <a:ln w="9525">
            <a:noFill/>
            <a:miter lim="800000"/>
            <a:headEnd/>
            <a:tailEnd/>
          </a:ln>
          <a:effectLst/>
        </p:spPr>
      </p:pic>
      <p:pic>
        <p:nvPicPr>
          <p:cNvPr id="1033" name="Picture 9"/>
          <p:cNvPicPr>
            <a:picLocks noChangeAspect="1" noChangeArrowheads="1"/>
          </p:cNvPicPr>
          <p:nvPr/>
        </p:nvPicPr>
        <p:blipFill>
          <a:blip r:embed="rId9" cstate="print"/>
          <a:srcRect/>
          <a:stretch>
            <a:fillRect/>
          </a:stretch>
        </p:blipFill>
        <p:spPr bwMode="auto">
          <a:xfrm>
            <a:off x="3429000" y="457200"/>
            <a:ext cx="457200" cy="457200"/>
          </a:xfrm>
          <a:prstGeom prst="rect">
            <a:avLst/>
          </a:prstGeom>
          <a:noFill/>
          <a:ln w="9525">
            <a:noFill/>
            <a:miter lim="800000"/>
            <a:headEnd/>
            <a:tailEnd/>
          </a:ln>
          <a:effectLst/>
        </p:spPr>
      </p:pic>
      <p:pic>
        <p:nvPicPr>
          <p:cNvPr id="1034" name="Picture 10"/>
          <p:cNvPicPr>
            <a:picLocks noChangeAspect="1" noChangeArrowheads="1"/>
          </p:cNvPicPr>
          <p:nvPr/>
        </p:nvPicPr>
        <p:blipFill>
          <a:blip r:embed="rId10" cstate="print"/>
          <a:srcRect/>
          <a:stretch>
            <a:fillRect/>
          </a:stretch>
        </p:blipFill>
        <p:spPr bwMode="auto">
          <a:xfrm>
            <a:off x="2514600" y="4572000"/>
            <a:ext cx="457200" cy="457200"/>
          </a:xfrm>
          <a:prstGeom prst="rect">
            <a:avLst/>
          </a:prstGeom>
          <a:noFill/>
          <a:ln w="9525">
            <a:noFill/>
            <a:miter lim="800000"/>
            <a:headEnd/>
            <a:tailEnd/>
          </a:ln>
          <a:effectLst/>
        </p:spPr>
      </p:pic>
      <p:pic>
        <p:nvPicPr>
          <p:cNvPr id="1035" name="Picture 11"/>
          <p:cNvPicPr>
            <a:picLocks noChangeAspect="1" noChangeArrowheads="1"/>
          </p:cNvPicPr>
          <p:nvPr/>
        </p:nvPicPr>
        <p:blipFill>
          <a:blip r:embed="rId11" cstate="print"/>
          <a:srcRect/>
          <a:stretch>
            <a:fillRect/>
          </a:stretch>
        </p:blipFill>
        <p:spPr bwMode="auto">
          <a:xfrm>
            <a:off x="7086600" y="1752600"/>
            <a:ext cx="457200" cy="457200"/>
          </a:xfrm>
          <a:prstGeom prst="rect">
            <a:avLst/>
          </a:prstGeom>
          <a:noFill/>
          <a:ln w="9525">
            <a:noFill/>
            <a:miter lim="800000"/>
            <a:headEnd/>
            <a:tailEnd/>
          </a:ln>
          <a:effectLst/>
        </p:spPr>
      </p:pic>
      <p:pic>
        <p:nvPicPr>
          <p:cNvPr id="1036" name="Picture 12"/>
          <p:cNvPicPr>
            <a:picLocks noChangeAspect="1" noChangeArrowheads="1"/>
          </p:cNvPicPr>
          <p:nvPr/>
        </p:nvPicPr>
        <p:blipFill>
          <a:blip r:embed="rId12" cstate="print"/>
          <a:srcRect/>
          <a:stretch>
            <a:fillRect/>
          </a:stretch>
        </p:blipFill>
        <p:spPr bwMode="auto">
          <a:xfrm>
            <a:off x="6934200" y="4191000"/>
            <a:ext cx="457200" cy="457200"/>
          </a:xfrm>
          <a:prstGeom prst="rect">
            <a:avLst/>
          </a:prstGeom>
          <a:noFill/>
          <a:ln w="9525">
            <a:noFill/>
            <a:miter lim="800000"/>
            <a:headEnd/>
            <a:tailEnd/>
          </a:ln>
          <a:effectLst/>
        </p:spPr>
      </p:pic>
      <p:pic>
        <p:nvPicPr>
          <p:cNvPr id="1037" name="Picture 13"/>
          <p:cNvPicPr>
            <a:picLocks noChangeAspect="1" noChangeArrowheads="1"/>
          </p:cNvPicPr>
          <p:nvPr/>
        </p:nvPicPr>
        <p:blipFill>
          <a:blip r:embed="rId13" cstate="print"/>
          <a:srcRect/>
          <a:stretch>
            <a:fillRect/>
          </a:stretch>
        </p:blipFill>
        <p:spPr bwMode="auto">
          <a:xfrm>
            <a:off x="1600200" y="5486400"/>
            <a:ext cx="457200" cy="457200"/>
          </a:xfrm>
          <a:prstGeom prst="rect">
            <a:avLst/>
          </a:prstGeom>
          <a:noFill/>
          <a:ln w="9525">
            <a:noFill/>
            <a:miter lim="800000"/>
            <a:headEnd/>
            <a:tailEnd/>
          </a:ln>
          <a:effectLst/>
        </p:spPr>
      </p:pic>
      <p:pic>
        <p:nvPicPr>
          <p:cNvPr id="1038" name="Picture 14"/>
          <p:cNvPicPr>
            <a:picLocks noChangeAspect="1" noChangeArrowheads="1"/>
          </p:cNvPicPr>
          <p:nvPr/>
        </p:nvPicPr>
        <p:blipFill>
          <a:blip r:embed="rId14" cstate="print"/>
          <a:srcRect/>
          <a:stretch>
            <a:fillRect/>
          </a:stretch>
        </p:blipFill>
        <p:spPr bwMode="auto">
          <a:xfrm>
            <a:off x="5715000" y="838200"/>
            <a:ext cx="457200" cy="457200"/>
          </a:xfrm>
          <a:prstGeom prst="rect">
            <a:avLst/>
          </a:prstGeom>
          <a:noFill/>
          <a:ln w="9525">
            <a:noFill/>
            <a:miter lim="800000"/>
            <a:headEnd/>
            <a:tailEnd/>
          </a:ln>
          <a:effectLst/>
        </p:spPr>
      </p:pic>
      <p:pic>
        <p:nvPicPr>
          <p:cNvPr id="1039" name="Picture 15"/>
          <p:cNvPicPr>
            <a:picLocks noChangeAspect="1" noChangeArrowheads="1"/>
          </p:cNvPicPr>
          <p:nvPr/>
        </p:nvPicPr>
        <p:blipFill>
          <a:blip r:embed="rId15" cstate="print"/>
          <a:srcRect/>
          <a:stretch>
            <a:fillRect/>
          </a:stretch>
        </p:blipFill>
        <p:spPr bwMode="auto">
          <a:xfrm>
            <a:off x="838200" y="4114800"/>
            <a:ext cx="457200" cy="457200"/>
          </a:xfrm>
          <a:prstGeom prst="rect">
            <a:avLst/>
          </a:prstGeom>
          <a:noFill/>
          <a:ln w="9525">
            <a:noFill/>
            <a:miter lim="800000"/>
            <a:headEnd/>
            <a:tailEnd/>
          </a:ln>
          <a:effectLst/>
        </p:spPr>
      </p:pic>
      <p:pic>
        <p:nvPicPr>
          <p:cNvPr id="1040" name="Picture 16"/>
          <p:cNvPicPr>
            <a:picLocks noChangeAspect="1" noChangeArrowheads="1"/>
          </p:cNvPicPr>
          <p:nvPr/>
        </p:nvPicPr>
        <p:blipFill>
          <a:blip r:embed="rId16" cstate="print"/>
          <a:srcRect/>
          <a:stretch>
            <a:fillRect/>
          </a:stretch>
        </p:blipFill>
        <p:spPr bwMode="auto">
          <a:xfrm>
            <a:off x="4953000" y="5486400"/>
            <a:ext cx="457200" cy="457200"/>
          </a:xfrm>
          <a:prstGeom prst="rect">
            <a:avLst/>
          </a:prstGeom>
          <a:noFill/>
          <a:ln w="9525">
            <a:noFill/>
            <a:miter lim="800000"/>
            <a:headEnd/>
            <a:tailEnd/>
          </a:ln>
          <a:effectLst/>
        </p:spPr>
      </p:pic>
    </p:spTree>
    <p:extLst>
      <p:ext uri="{BB962C8B-B14F-4D97-AF65-F5344CB8AC3E}">
        <p14:creationId xmlns:p14="http://schemas.microsoft.com/office/powerpoint/2010/main" val="1230369703"/>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noChangeArrowheads="1"/>
          </p:cNvSpPr>
          <p:nvPr>
            <p:ph type="title"/>
          </p:nvPr>
        </p:nvSpPr>
        <p:spPr>
          <a:xfrm>
            <a:off x="609600" y="304800"/>
            <a:ext cx="7772400" cy="1143000"/>
          </a:xfrm>
        </p:spPr>
        <p:txBody>
          <a:bodyPr/>
          <a:lstStyle/>
          <a:p>
            <a:r>
              <a:rPr lang="en-US" dirty="0" smtClean="0">
                <a:solidFill>
                  <a:schemeClr val="tx1"/>
                </a:solidFill>
                <a:latin typeface="Gill Sans MT" pitchFamily="34" charset="0"/>
              </a:rPr>
              <a:t>Social Media</a:t>
            </a:r>
            <a:endParaRPr lang="en-US" dirty="0">
              <a:solidFill>
                <a:schemeClr val="tx1"/>
              </a:solidFill>
              <a:latin typeface="Gill Sans MT" pitchFamily="34" charset="0"/>
            </a:endParaRPr>
          </a:p>
        </p:txBody>
      </p:sp>
      <p:sp>
        <p:nvSpPr>
          <p:cNvPr id="57347" name="Rectangle 3"/>
          <p:cNvSpPr>
            <a:spLocks noGrp="1" noChangeArrowheads="1"/>
          </p:cNvSpPr>
          <p:nvPr>
            <p:ph type="body" idx="1"/>
          </p:nvPr>
        </p:nvSpPr>
        <p:spPr>
          <a:xfrm>
            <a:off x="609600" y="1600200"/>
            <a:ext cx="8305800" cy="4572000"/>
          </a:xfrm>
          <a:noFill/>
        </p:spPr>
        <p:txBody>
          <a:bodyPr/>
          <a:lstStyle/>
          <a:p>
            <a:pPr>
              <a:buClr>
                <a:schemeClr val="accent6">
                  <a:lumMod val="75000"/>
                </a:schemeClr>
              </a:buClr>
            </a:pPr>
            <a:r>
              <a:rPr lang="en-US" sz="2800" dirty="0" smtClean="0">
                <a:latin typeface="Gill Sans MT" pitchFamily="34" charset="0"/>
              </a:rPr>
              <a:t>SM content </a:t>
            </a:r>
            <a:r>
              <a:rPr lang="en-US" sz="2800" b="1" dirty="0" smtClean="0">
                <a:solidFill>
                  <a:schemeClr val="accent1">
                    <a:lumMod val="50000"/>
                  </a:schemeClr>
                </a:solidFill>
                <a:latin typeface="Gill Sans MT" pitchFamily="34" charset="0"/>
              </a:rPr>
              <a:t>CAN</a:t>
            </a:r>
            <a:r>
              <a:rPr lang="en-US" sz="2800" dirty="0" smtClean="0">
                <a:latin typeface="Gill Sans MT" pitchFamily="34" charset="0"/>
              </a:rPr>
              <a:t> be a Public Record</a:t>
            </a:r>
          </a:p>
          <a:p>
            <a:pPr lvl="1">
              <a:buClr>
                <a:schemeClr val="accent6">
                  <a:lumMod val="75000"/>
                </a:schemeClr>
              </a:buClr>
            </a:pPr>
            <a:r>
              <a:rPr lang="en-US" sz="2400" dirty="0" smtClean="0">
                <a:latin typeface="Gill Sans MT" pitchFamily="34" charset="0"/>
              </a:rPr>
              <a:t>Is it used to conduct agency business?</a:t>
            </a:r>
          </a:p>
          <a:p>
            <a:pPr lvl="1">
              <a:buClr>
                <a:schemeClr val="accent6">
                  <a:lumMod val="75000"/>
                </a:schemeClr>
              </a:buClr>
            </a:pPr>
            <a:r>
              <a:rPr lang="en-US" sz="2400" dirty="0" smtClean="0">
                <a:latin typeface="Gill Sans MT" pitchFamily="34" charset="0"/>
              </a:rPr>
              <a:t>Is the content unique?</a:t>
            </a:r>
          </a:p>
          <a:p>
            <a:pPr>
              <a:buClr>
                <a:schemeClr val="accent6">
                  <a:lumMod val="75000"/>
                </a:schemeClr>
              </a:buClr>
            </a:pPr>
            <a:r>
              <a:rPr lang="en-US" sz="2800" dirty="0" smtClean="0">
                <a:latin typeface="Gill Sans MT" pitchFamily="34" charset="0"/>
              </a:rPr>
              <a:t>Need to have written policies &amp; procedures</a:t>
            </a:r>
          </a:p>
          <a:p>
            <a:pPr lvl="1">
              <a:buClr>
                <a:schemeClr val="accent6">
                  <a:lumMod val="75000"/>
                </a:schemeClr>
              </a:buClr>
            </a:pPr>
            <a:r>
              <a:rPr lang="en-US" dirty="0" smtClean="0">
                <a:latin typeface="Gill Sans MT" pitchFamily="34" charset="0"/>
              </a:rPr>
              <a:t>Must address </a:t>
            </a:r>
            <a:r>
              <a:rPr lang="en-US" dirty="0" smtClean="0">
                <a:solidFill>
                  <a:srgbClr val="C00000"/>
                </a:solidFill>
                <a:latin typeface="Gill Sans MT" pitchFamily="34" charset="0"/>
              </a:rPr>
              <a:t>Use</a:t>
            </a:r>
            <a:r>
              <a:rPr lang="en-US" dirty="0" smtClean="0">
                <a:latin typeface="Gill Sans MT" pitchFamily="34" charset="0"/>
              </a:rPr>
              <a:t>, </a:t>
            </a:r>
            <a:r>
              <a:rPr lang="en-US" dirty="0" smtClean="0">
                <a:solidFill>
                  <a:srgbClr val="C00000"/>
                </a:solidFill>
                <a:latin typeface="Gill Sans MT" pitchFamily="34" charset="0"/>
              </a:rPr>
              <a:t>Access</a:t>
            </a:r>
            <a:r>
              <a:rPr lang="en-US" dirty="0" smtClean="0">
                <a:latin typeface="Gill Sans MT" pitchFamily="34" charset="0"/>
              </a:rPr>
              <a:t>, </a:t>
            </a:r>
            <a:r>
              <a:rPr lang="en-US" dirty="0" smtClean="0">
                <a:solidFill>
                  <a:srgbClr val="C00000"/>
                </a:solidFill>
                <a:latin typeface="Gill Sans MT" pitchFamily="34" charset="0"/>
              </a:rPr>
              <a:t>Retention</a:t>
            </a:r>
            <a:r>
              <a:rPr lang="en-US" dirty="0" smtClean="0">
                <a:latin typeface="Gill Sans MT" pitchFamily="34" charset="0"/>
              </a:rPr>
              <a:t> and </a:t>
            </a:r>
            <a:r>
              <a:rPr lang="en-US" dirty="0" smtClean="0">
                <a:solidFill>
                  <a:srgbClr val="C00000"/>
                </a:solidFill>
                <a:latin typeface="Gill Sans MT" pitchFamily="34" charset="0"/>
              </a:rPr>
              <a:t>Ownership</a:t>
            </a:r>
            <a:endParaRPr lang="en-US" sz="2400" dirty="0" smtClean="0">
              <a:solidFill>
                <a:srgbClr val="C00000"/>
              </a:solidFill>
              <a:latin typeface="Gill Sans MT" pitchFamily="34" charset="0"/>
            </a:endParaRPr>
          </a:p>
          <a:p>
            <a:pPr>
              <a:buClr>
                <a:schemeClr val="accent6">
                  <a:lumMod val="75000"/>
                </a:schemeClr>
              </a:buClr>
            </a:pPr>
            <a:r>
              <a:rPr lang="en-US" sz="2800" dirty="0" smtClean="0">
                <a:latin typeface="Gill Sans MT" pitchFamily="34" charset="0"/>
              </a:rPr>
              <a:t>Plan for capturing content</a:t>
            </a:r>
          </a:p>
          <a:p>
            <a:pPr lvl="1">
              <a:buClr>
                <a:schemeClr val="accent6">
                  <a:lumMod val="75000"/>
                </a:schemeClr>
              </a:buClr>
            </a:pPr>
            <a:r>
              <a:rPr lang="en-US" sz="2400" dirty="0" smtClean="0">
                <a:latin typeface="Gill Sans MT" pitchFamily="34" charset="0"/>
              </a:rPr>
              <a:t>Built-in mechanisms (Twitter)</a:t>
            </a:r>
          </a:p>
          <a:p>
            <a:pPr lvl="1">
              <a:buClr>
                <a:schemeClr val="accent6">
                  <a:lumMod val="75000"/>
                </a:schemeClr>
              </a:buClr>
            </a:pPr>
            <a:r>
              <a:rPr lang="en-US" sz="2400" dirty="0" smtClean="0">
                <a:latin typeface="Gill Sans MT" pitchFamily="34" charset="0"/>
              </a:rPr>
              <a:t>Capture with software</a:t>
            </a:r>
          </a:p>
          <a:p>
            <a:pPr lvl="1">
              <a:buClr>
                <a:schemeClr val="accent6">
                  <a:lumMod val="75000"/>
                </a:schemeClr>
              </a:buClr>
            </a:pPr>
            <a:r>
              <a:rPr lang="en-US" sz="2400" dirty="0" smtClean="0">
                <a:latin typeface="Gill Sans MT" pitchFamily="34" charset="0"/>
              </a:rPr>
              <a:t>Compose and control locally</a:t>
            </a:r>
          </a:p>
        </p:txBody>
      </p:sp>
      <p:pic>
        <p:nvPicPr>
          <p:cNvPr id="6" name="Picture 6" descr="http://marketingland.com/wp-content/ml-loads/2012/03/tumblr-logo.png"/>
          <p:cNvPicPr>
            <a:picLocks noChangeAspect="1" noChangeArrowheads="1"/>
          </p:cNvPicPr>
          <p:nvPr/>
        </p:nvPicPr>
        <p:blipFill>
          <a:blip r:embed="rId3" cstate="print"/>
          <a:srcRect/>
          <a:stretch>
            <a:fillRect/>
          </a:stretch>
        </p:blipFill>
        <p:spPr bwMode="auto">
          <a:xfrm>
            <a:off x="7391400" y="4953000"/>
            <a:ext cx="1143000" cy="1143000"/>
          </a:xfrm>
          <a:prstGeom prst="rect">
            <a:avLst/>
          </a:prstGeom>
          <a:noFill/>
        </p:spPr>
      </p:pic>
      <p:pic>
        <p:nvPicPr>
          <p:cNvPr id="7" name="Picture 14" descr="http://s.wordpress.org/about/images/logos/wordpress-logo-notext-rgb.png"/>
          <p:cNvPicPr>
            <a:picLocks noChangeAspect="1" noChangeArrowheads="1"/>
          </p:cNvPicPr>
          <p:nvPr/>
        </p:nvPicPr>
        <p:blipFill>
          <a:blip r:embed="rId4" cstate="print"/>
          <a:srcRect/>
          <a:stretch>
            <a:fillRect/>
          </a:stretch>
        </p:blipFill>
        <p:spPr bwMode="auto">
          <a:xfrm>
            <a:off x="7543800" y="1676400"/>
            <a:ext cx="1066800" cy="1066800"/>
          </a:xfrm>
          <a:prstGeom prst="rect">
            <a:avLst/>
          </a:prstGeom>
          <a:noFill/>
        </p:spPr>
      </p:pic>
      <p:pic>
        <p:nvPicPr>
          <p:cNvPr id="8" name="Picture 2" descr="https://www.facebook.com/images/fb_icon_325x325.png"/>
          <p:cNvPicPr>
            <a:picLocks noChangeAspect="1" noChangeArrowheads="1"/>
          </p:cNvPicPr>
          <p:nvPr/>
        </p:nvPicPr>
        <p:blipFill>
          <a:blip r:embed="rId5" cstate="print"/>
          <a:srcRect/>
          <a:stretch>
            <a:fillRect/>
          </a:stretch>
        </p:blipFill>
        <p:spPr bwMode="auto">
          <a:xfrm>
            <a:off x="457200" y="381000"/>
            <a:ext cx="990599" cy="990599"/>
          </a:xfrm>
          <a:prstGeom prst="rect">
            <a:avLst/>
          </a:prstGeom>
          <a:noFill/>
        </p:spPr>
      </p:pic>
      <p:pic>
        <p:nvPicPr>
          <p:cNvPr id="9" name="Picture 4" descr="http://www.centralokanaganfoundation.org/files/TwitterIcon.png"/>
          <p:cNvPicPr>
            <a:picLocks noChangeAspect="1" noChangeArrowheads="1"/>
          </p:cNvPicPr>
          <p:nvPr/>
        </p:nvPicPr>
        <p:blipFill>
          <a:blip r:embed="rId6" cstate="print"/>
          <a:srcRect/>
          <a:stretch>
            <a:fillRect/>
          </a:stretch>
        </p:blipFill>
        <p:spPr bwMode="auto">
          <a:xfrm>
            <a:off x="1752600" y="381000"/>
            <a:ext cx="990600" cy="990600"/>
          </a:xfrm>
          <a:prstGeom prst="rect">
            <a:avLst/>
          </a:prstGeom>
          <a:noFill/>
        </p:spPr>
      </p:pic>
      <p:pic>
        <p:nvPicPr>
          <p:cNvPr id="10" name="Picture 10" descr="http://jonbennallick.co.uk/wp-content/uploads/2012/11/GooglePlus-Logo-02-300x300.png"/>
          <p:cNvPicPr>
            <a:picLocks noChangeAspect="1" noChangeArrowheads="1"/>
          </p:cNvPicPr>
          <p:nvPr/>
        </p:nvPicPr>
        <p:blipFill>
          <a:blip r:embed="rId7" cstate="print"/>
          <a:srcRect/>
          <a:stretch>
            <a:fillRect/>
          </a:stretch>
        </p:blipFill>
        <p:spPr bwMode="auto">
          <a:xfrm>
            <a:off x="6553200" y="304800"/>
            <a:ext cx="1066800" cy="1066800"/>
          </a:xfrm>
          <a:prstGeom prst="rect">
            <a:avLst/>
          </a:prstGeom>
          <a:noFill/>
        </p:spPr>
      </p:pic>
      <p:pic>
        <p:nvPicPr>
          <p:cNvPr id="11" name="Picture 10" descr="http://nycon.org/Images/Image/logo_blogger.png"/>
          <p:cNvPicPr>
            <a:picLocks noChangeAspect="1" noChangeArrowheads="1"/>
          </p:cNvPicPr>
          <p:nvPr/>
        </p:nvPicPr>
        <p:blipFill>
          <a:blip r:embed="rId8" cstate="print"/>
          <a:srcRect/>
          <a:stretch>
            <a:fillRect/>
          </a:stretch>
        </p:blipFill>
        <p:spPr bwMode="auto">
          <a:xfrm>
            <a:off x="6019800" y="4495800"/>
            <a:ext cx="1067340" cy="1059835"/>
          </a:xfrm>
          <a:prstGeom prst="rect">
            <a:avLst/>
          </a:prstGeom>
          <a:noFill/>
        </p:spPr>
      </p:pic>
    </p:spTree>
    <p:extLst>
      <p:ext uri="{BB962C8B-B14F-4D97-AF65-F5344CB8AC3E}">
        <p14:creationId xmlns:p14="http://schemas.microsoft.com/office/powerpoint/2010/main" val="10108756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7347">
                                            <p:txEl>
                                              <p:pRg st="0" end="0"/>
                                            </p:txEl>
                                          </p:spTgt>
                                        </p:tgtEl>
                                        <p:attrNameLst>
                                          <p:attrName>style.visibility</p:attrName>
                                        </p:attrNameLst>
                                      </p:cBhvr>
                                      <p:to>
                                        <p:strVal val="visible"/>
                                      </p:to>
                                    </p:set>
                                    <p:animEffect transition="in" filter="fade">
                                      <p:cBhvr>
                                        <p:cTn id="7" dur="500"/>
                                        <p:tgtEl>
                                          <p:spTgt spid="57347">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57347">
                                            <p:txEl>
                                              <p:pRg st="1" end="1"/>
                                            </p:txEl>
                                          </p:spTgt>
                                        </p:tgtEl>
                                        <p:attrNameLst>
                                          <p:attrName>style.visibility</p:attrName>
                                        </p:attrNameLst>
                                      </p:cBhvr>
                                      <p:to>
                                        <p:strVal val="visible"/>
                                      </p:to>
                                    </p:set>
                                    <p:animEffect transition="in" filter="fade">
                                      <p:cBhvr>
                                        <p:cTn id="10" dur="500"/>
                                        <p:tgtEl>
                                          <p:spTgt spid="57347">
                                            <p:txEl>
                                              <p:pRg st="1" end="1"/>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57347">
                                            <p:txEl>
                                              <p:pRg st="2" end="2"/>
                                            </p:txEl>
                                          </p:spTgt>
                                        </p:tgtEl>
                                        <p:attrNameLst>
                                          <p:attrName>style.visibility</p:attrName>
                                        </p:attrNameLst>
                                      </p:cBhvr>
                                      <p:to>
                                        <p:strVal val="visible"/>
                                      </p:to>
                                    </p:set>
                                    <p:animEffect transition="in" filter="fade">
                                      <p:cBhvr>
                                        <p:cTn id="13" dur="500"/>
                                        <p:tgtEl>
                                          <p:spTgt spid="57347">
                                            <p:txEl>
                                              <p:pRg st="2" end="2"/>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57347">
                                            <p:txEl>
                                              <p:pRg st="3" end="3"/>
                                            </p:txEl>
                                          </p:spTgt>
                                        </p:tgtEl>
                                        <p:attrNameLst>
                                          <p:attrName>style.visibility</p:attrName>
                                        </p:attrNameLst>
                                      </p:cBhvr>
                                      <p:to>
                                        <p:strVal val="visible"/>
                                      </p:to>
                                    </p:set>
                                    <p:animEffect transition="in" filter="fade">
                                      <p:cBhvr>
                                        <p:cTn id="16" dur="500"/>
                                        <p:tgtEl>
                                          <p:spTgt spid="57347">
                                            <p:txEl>
                                              <p:pRg st="3" end="3"/>
                                            </p:txEl>
                                          </p:spTgt>
                                        </p:tgtEl>
                                      </p:cBhvr>
                                    </p:animEffect>
                                  </p:childTnLst>
                                </p:cTn>
                              </p:par>
                              <p:par>
                                <p:cTn id="17" presetID="10" presetClass="entr" presetSubtype="0" fill="hold" nodeType="withEffect">
                                  <p:stCondLst>
                                    <p:cond delay="0"/>
                                  </p:stCondLst>
                                  <p:childTnLst>
                                    <p:set>
                                      <p:cBhvr>
                                        <p:cTn id="18" dur="1" fill="hold">
                                          <p:stCondLst>
                                            <p:cond delay="0"/>
                                          </p:stCondLst>
                                        </p:cTn>
                                        <p:tgtEl>
                                          <p:spTgt spid="57347">
                                            <p:txEl>
                                              <p:pRg st="4" end="4"/>
                                            </p:txEl>
                                          </p:spTgt>
                                        </p:tgtEl>
                                        <p:attrNameLst>
                                          <p:attrName>style.visibility</p:attrName>
                                        </p:attrNameLst>
                                      </p:cBhvr>
                                      <p:to>
                                        <p:strVal val="visible"/>
                                      </p:to>
                                    </p:set>
                                    <p:animEffect transition="in" filter="fade">
                                      <p:cBhvr>
                                        <p:cTn id="19" dur="500"/>
                                        <p:tgtEl>
                                          <p:spTgt spid="57347">
                                            <p:txEl>
                                              <p:pRg st="4" end="4"/>
                                            </p:txEl>
                                          </p:spTgt>
                                        </p:tgtEl>
                                      </p:cBhvr>
                                    </p:animEffect>
                                  </p:childTnLst>
                                </p:cTn>
                              </p:par>
                              <p:par>
                                <p:cTn id="20" presetID="10" presetClass="entr" presetSubtype="0" fill="hold" nodeType="withEffect">
                                  <p:stCondLst>
                                    <p:cond delay="0"/>
                                  </p:stCondLst>
                                  <p:childTnLst>
                                    <p:set>
                                      <p:cBhvr>
                                        <p:cTn id="21" dur="1" fill="hold">
                                          <p:stCondLst>
                                            <p:cond delay="0"/>
                                          </p:stCondLst>
                                        </p:cTn>
                                        <p:tgtEl>
                                          <p:spTgt spid="57347">
                                            <p:txEl>
                                              <p:pRg st="5" end="5"/>
                                            </p:txEl>
                                          </p:spTgt>
                                        </p:tgtEl>
                                        <p:attrNameLst>
                                          <p:attrName>style.visibility</p:attrName>
                                        </p:attrNameLst>
                                      </p:cBhvr>
                                      <p:to>
                                        <p:strVal val="visible"/>
                                      </p:to>
                                    </p:set>
                                    <p:animEffect transition="in" filter="fade">
                                      <p:cBhvr>
                                        <p:cTn id="22" dur="500"/>
                                        <p:tgtEl>
                                          <p:spTgt spid="57347">
                                            <p:txEl>
                                              <p:pRg st="5" end="5"/>
                                            </p:txEl>
                                          </p:spTgt>
                                        </p:tgtEl>
                                      </p:cBhvr>
                                    </p:animEffect>
                                  </p:childTnLst>
                                </p:cTn>
                              </p:par>
                              <p:par>
                                <p:cTn id="23" presetID="10" presetClass="entr" presetSubtype="0" fill="hold" nodeType="withEffect">
                                  <p:stCondLst>
                                    <p:cond delay="0"/>
                                  </p:stCondLst>
                                  <p:childTnLst>
                                    <p:set>
                                      <p:cBhvr>
                                        <p:cTn id="24" dur="1" fill="hold">
                                          <p:stCondLst>
                                            <p:cond delay="0"/>
                                          </p:stCondLst>
                                        </p:cTn>
                                        <p:tgtEl>
                                          <p:spTgt spid="57347">
                                            <p:txEl>
                                              <p:pRg st="6" end="6"/>
                                            </p:txEl>
                                          </p:spTgt>
                                        </p:tgtEl>
                                        <p:attrNameLst>
                                          <p:attrName>style.visibility</p:attrName>
                                        </p:attrNameLst>
                                      </p:cBhvr>
                                      <p:to>
                                        <p:strVal val="visible"/>
                                      </p:to>
                                    </p:set>
                                    <p:animEffect transition="in" filter="fade">
                                      <p:cBhvr>
                                        <p:cTn id="25" dur="500"/>
                                        <p:tgtEl>
                                          <p:spTgt spid="57347">
                                            <p:txEl>
                                              <p:pRg st="6" end="6"/>
                                            </p:txEl>
                                          </p:spTgt>
                                        </p:tgtEl>
                                      </p:cBhvr>
                                    </p:animEffect>
                                  </p:childTnLst>
                                </p:cTn>
                              </p:par>
                              <p:par>
                                <p:cTn id="26" presetID="10" presetClass="entr" presetSubtype="0" fill="hold" nodeType="withEffect">
                                  <p:stCondLst>
                                    <p:cond delay="0"/>
                                  </p:stCondLst>
                                  <p:childTnLst>
                                    <p:set>
                                      <p:cBhvr>
                                        <p:cTn id="27" dur="1" fill="hold">
                                          <p:stCondLst>
                                            <p:cond delay="0"/>
                                          </p:stCondLst>
                                        </p:cTn>
                                        <p:tgtEl>
                                          <p:spTgt spid="57347">
                                            <p:txEl>
                                              <p:pRg st="7" end="7"/>
                                            </p:txEl>
                                          </p:spTgt>
                                        </p:tgtEl>
                                        <p:attrNameLst>
                                          <p:attrName>style.visibility</p:attrName>
                                        </p:attrNameLst>
                                      </p:cBhvr>
                                      <p:to>
                                        <p:strVal val="visible"/>
                                      </p:to>
                                    </p:set>
                                    <p:animEffect transition="in" filter="fade">
                                      <p:cBhvr>
                                        <p:cTn id="28" dur="500"/>
                                        <p:tgtEl>
                                          <p:spTgt spid="57347">
                                            <p:txEl>
                                              <p:pRg st="7" end="7"/>
                                            </p:txEl>
                                          </p:spTgt>
                                        </p:tgtEl>
                                      </p:cBhvr>
                                    </p:animEffect>
                                  </p:childTnLst>
                                </p:cTn>
                              </p:par>
                              <p:par>
                                <p:cTn id="29" presetID="10" presetClass="entr" presetSubtype="0" fill="hold" nodeType="withEffect">
                                  <p:stCondLst>
                                    <p:cond delay="0"/>
                                  </p:stCondLst>
                                  <p:childTnLst>
                                    <p:set>
                                      <p:cBhvr>
                                        <p:cTn id="30" dur="1" fill="hold">
                                          <p:stCondLst>
                                            <p:cond delay="0"/>
                                          </p:stCondLst>
                                        </p:cTn>
                                        <p:tgtEl>
                                          <p:spTgt spid="57347">
                                            <p:txEl>
                                              <p:pRg st="8" end="8"/>
                                            </p:txEl>
                                          </p:spTgt>
                                        </p:tgtEl>
                                        <p:attrNameLst>
                                          <p:attrName>style.visibility</p:attrName>
                                        </p:attrNameLst>
                                      </p:cBhvr>
                                      <p:to>
                                        <p:strVal val="visible"/>
                                      </p:to>
                                    </p:set>
                                    <p:animEffect transition="in" filter="fade">
                                      <p:cBhvr>
                                        <p:cTn id="31" dur="500"/>
                                        <p:tgtEl>
                                          <p:spTgt spid="57347">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nvPr>
        </p:nvSpPr>
        <p:spPr>
          <a:xfrm>
            <a:off x="533400" y="228600"/>
            <a:ext cx="8153400" cy="1143000"/>
          </a:xfrm>
        </p:spPr>
        <p:txBody>
          <a:bodyPr/>
          <a:lstStyle/>
          <a:p>
            <a:pPr algn="l" eaLnBrk="1" hangingPunct="1"/>
            <a:r>
              <a:rPr lang="en-US" noProof="0" dirty="0" smtClean="0">
                <a:latin typeface="Gill Sans MT" pitchFamily="34" charset="0"/>
              </a:rPr>
              <a:t>Text Messages &amp; Messaging Apps</a:t>
            </a:r>
          </a:p>
        </p:txBody>
      </p:sp>
      <p:sp>
        <p:nvSpPr>
          <p:cNvPr id="24579" name="Content Placeholder 2"/>
          <p:cNvSpPr>
            <a:spLocks noGrp="1"/>
          </p:cNvSpPr>
          <p:nvPr>
            <p:ph idx="1"/>
          </p:nvPr>
        </p:nvSpPr>
        <p:spPr>
          <a:xfrm>
            <a:off x="304800" y="1312919"/>
            <a:ext cx="8153400" cy="5240281"/>
          </a:xfrm>
        </p:spPr>
        <p:txBody>
          <a:bodyPr/>
          <a:lstStyle/>
          <a:p>
            <a:pPr eaLnBrk="1" hangingPunct="1">
              <a:spcBef>
                <a:spcPts val="1200"/>
              </a:spcBef>
              <a:buClr>
                <a:schemeClr val="accent6">
                  <a:lumMod val="75000"/>
                </a:schemeClr>
              </a:buClr>
            </a:pPr>
            <a:r>
              <a:rPr lang="en-US" noProof="0" dirty="0" smtClean="0">
                <a:latin typeface="Gill Sans MT" pitchFamily="34" charset="0"/>
              </a:rPr>
              <a:t>Controlled by provider</a:t>
            </a:r>
          </a:p>
          <a:p>
            <a:pPr eaLnBrk="1" hangingPunct="1">
              <a:spcBef>
                <a:spcPts val="1200"/>
              </a:spcBef>
              <a:buClr>
                <a:schemeClr val="accent6">
                  <a:lumMod val="75000"/>
                </a:schemeClr>
              </a:buClr>
            </a:pPr>
            <a:r>
              <a:rPr lang="en-US" dirty="0" smtClean="0">
                <a:latin typeface="Gill Sans MT" pitchFamily="34" charset="0"/>
              </a:rPr>
              <a:t>Can be records</a:t>
            </a:r>
            <a:endParaRPr lang="en-US" noProof="0" dirty="0" smtClean="0">
              <a:latin typeface="Gill Sans MT" pitchFamily="34" charset="0"/>
            </a:endParaRPr>
          </a:p>
          <a:p>
            <a:pPr eaLnBrk="1" hangingPunct="1">
              <a:spcBef>
                <a:spcPts val="1200"/>
              </a:spcBef>
              <a:buClr>
                <a:schemeClr val="accent6">
                  <a:lumMod val="75000"/>
                </a:schemeClr>
              </a:buClr>
            </a:pPr>
            <a:r>
              <a:rPr lang="en-US" noProof="0" dirty="0" smtClean="0">
                <a:latin typeface="Gill Sans MT" pitchFamily="34" charset="0"/>
              </a:rPr>
              <a:t>Good policy is necessary</a:t>
            </a:r>
          </a:p>
          <a:p>
            <a:pPr lvl="1">
              <a:spcBef>
                <a:spcPts val="1200"/>
              </a:spcBef>
              <a:buClr>
                <a:schemeClr val="accent6">
                  <a:lumMod val="75000"/>
                </a:schemeClr>
              </a:buClr>
            </a:pPr>
            <a:r>
              <a:rPr lang="en-US" sz="2600" dirty="0" smtClean="0">
                <a:latin typeface="Gill Sans MT" pitchFamily="34" charset="0"/>
              </a:rPr>
              <a:t>Recommend against using for “big” </a:t>
            </a:r>
            <a:r>
              <a:rPr lang="en-US" sz="2600" dirty="0" err="1" smtClean="0">
                <a:latin typeface="Gill Sans MT" pitchFamily="34" charset="0"/>
              </a:rPr>
              <a:t>convos</a:t>
            </a:r>
            <a:endParaRPr lang="en-US" sz="2600" noProof="0" dirty="0" smtClean="0">
              <a:latin typeface="Gill Sans MT" pitchFamily="34" charset="0"/>
            </a:endParaRPr>
          </a:p>
          <a:p>
            <a:pPr lvl="1" eaLnBrk="1" hangingPunct="1">
              <a:spcBef>
                <a:spcPts val="1200"/>
              </a:spcBef>
              <a:buClr>
                <a:schemeClr val="accent6">
                  <a:lumMod val="75000"/>
                </a:schemeClr>
              </a:buClr>
            </a:pPr>
            <a:r>
              <a:rPr lang="en-US" sz="2600" noProof="0" dirty="0" smtClean="0">
                <a:latin typeface="Gill Sans MT" pitchFamily="34" charset="0"/>
              </a:rPr>
              <a:t>“Substantive business-related discussions are </a:t>
            </a:r>
            <a:r>
              <a:rPr lang="en-US" sz="2600" b="1" noProof="0" dirty="0" smtClean="0">
                <a:solidFill>
                  <a:srgbClr val="C00000"/>
                </a:solidFill>
                <a:latin typeface="Gill Sans MT" pitchFamily="34" charset="0"/>
              </a:rPr>
              <a:t>not</a:t>
            </a:r>
            <a:r>
              <a:rPr lang="en-US" sz="2600" noProof="0" dirty="0" smtClean="0">
                <a:latin typeface="Gill Sans MT" pitchFamily="34" charset="0"/>
              </a:rPr>
              <a:t> to take place via SMS or other mobile messaging apps”</a:t>
            </a:r>
          </a:p>
          <a:p>
            <a:pPr eaLnBrk="1" hangingPunct="1">
              <a:spcBef>
                <a:spcPts val="1200"/>
              </a:spcBef>
              <a:buClr>
                <a:schemeClr val="accent6">
                  <a:lumMod val="75000"/>
                </a:schemeClr>
              </a:buClr>
            </a:pPr>
            <a:r>
              <a:rPr lang="en-US" dirty="0" smtClean="0">
                <a:latin typeface="Gill Sans MT" pitchFamily="34" charset="0"/>
              </a:rPr>
              <a:t>Must capture records that occur</a:t>
            </a:r>
          </a:p>
          <a:p>
            <a:pPr lvl="1">
              <a:spcBef>
                <a:spcPts val="1200"/>
              </a:spcBef>
              <a:buClr>
                <a:schemeClr val="accent6">
                  <a:lumMod val="75000"/>
                </a:schemeClr>
              </a:buClr>
            </a:pPr>
            <a:r>
              <a:rPr lang="en-US" dirty="0" smtClean="0">
                <a:latin typeface="Gill Sans MT" pitchFamily="34" charset="0"/>
              </a:rPr>
              <a:t>Forward to govt. email</a:t>
            </a:r>
            <a:endParaRPr lang="en-US" dirty="0">
              <a:latin typeface="Gill Sans MT" pitchFamily="34" charset="0"/>
            </a:endParaRPr>
          </a:p>
          <a:p>
            <a:pPr lvl="1" eaLnBrk="1" hangingPunct="1">
              <a:spcBef>
                <a:spcPts val="1200"/>
              </a:spcBef>
              <a:buClr>
                <a:schemeClr val="accent6">
                  <a:lumMod val="75000"/>
                </a:schemeClr>
              </a:buClr>
            </a:pPr>
            <a:r>
              <a:rPr lang="en-US" sz="2600" dirty="0">
                <a:latin typeface="Gill Sans MT" pitchFamily="34" charset="0"/>
              </a:rPr>
              <a:t>Mobile Device </a:t>
            </a:r>
            <a:r>
              <a:rPr lang="en-US" sz="2600" dirty="0" smtClean="0">
                <a:latin typeface="Gill Sans MT" pitchFamily="34" charset="0"/>
              </a:rPr>
              <a:t>Management</a:t>
            </a:r>
          </a:p>
          <a:p>
            <a:pPr lvl="1" eaLnBrk="1" hangingPunct="1">
              <a:spcBef>
                <a:spcPts val="1200"/>
              </a:spcBef>
              <a:buClr>
                <a:schemeClr val="accent6">
                  <a:lumMod val="75000"/>
                </a:schemeClr>
              </a:buClr>
            </a:pPr>
            <a:endParaRPr lang="en-US" sz="2600" dirty="0">
              <a:latin typeface="Gill Sans MT" pitchFamily="34" charset="0"/>
            </a:endParaRPr>
          </a:p>
          <a:p>
            <a:pPr lvl="1" eaLnBrk="1" hangingPunct="1">
              <a:spcBef>
                <a:spcPts val="1200"/>
              </a:spcBef>
              <a:buClr>
                <a:schemeClr val="accent6">
                  <a:lumMod val="75000"/>
                </a:schemeClr>
              </a:buClr>
            </a:pPr>
            <a:endParaRPr lang="en-US" sz="2600" noProof="0" dirty="0" smtClean="0">
              <a:latin typeface="Gill Sans MT" pitchFamily="34" charset="0"/>
            </a:endParaRPr>
          </a:p>
        </p:txBody>
      </p:sp>
      <p:pic>
        <p:nvPicPr>
          <p:cNvPr id="5" name="Picture 10" descr="comment, communicate, message, notification, text ico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68709" y="1403020"/>
            <a:ext cx="1219200" cy="1219201"/>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12" descr="whatsapp icon"/>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656856" y="1569323"/>
            <a:ext cx="886595" cy="886596"/>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14" descr="facebook messenger icon"/>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287909" y="5337168"/>
            <a:ext cx="950738" cy="950739"/>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16" descr="media, snapchat, social icon"/>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698359" y="5337168"/>
            <a:ext cx="878624" cy="878625"/>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2" descr="imessage icon"/>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056262" y="1569323"/>
            <a:ext cx="914749" cy="9147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68755955"/>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noChangeArrowheads="1"/>
          </p:cNvSpPr>
          <p:nvPr>
            <p:ph type="title"/>
          </p:nvPr>
        </p:nvSpPr>
        <p:spPr>
          <a:xfrm>
            <a:off x="609600" y="304800"/>
            <a:ext cx="7772400" cy="1143000"/>
          </a:xfrm>
        </p:spPr>
        <p:txBody>
          <a:bodyPr/>
          <a:lstStyle/>
          <a:p>
            <a:r>
              <a:rPr lang="en-US" dirty="0" smtClean="0">
                <a:solidFill>
                  <a:schemeClr val="tx1"/>
                </a:solidFill>
                <a:latin typeface="Gill Sans MT" pitchFamily="34" charset="0"/>
              </a:rPr>
              <a:t>Other Office Communications</a:t>
            </a:r>
            <a:endParaRPr lang="en-US" dirty="0">
              <a:solidFill>
                <a:schemeClr val="tx1"/>
              </a:solidFill>
              <a:latin typeface="Gill Sans MT" pitchFamily="34" charset="0"/>
            </a:endParaRPr>
          </a:p>
        </p:txBody>
      </p:sp>
      <p:sp>
        <p:nvSpPr>
          <p:cNvPr id="57347" name="Rectangle 3"/>
          <p:cNvSpPr>
            <a:spLocks noGrp="1" noChangeArrowheads="1"/>
          </p:cNvSpPr>
          <p:nvPr>
            <p:ph type="body" idx="1"/>
          </p:nvPr>
        </p:nvSpPr>
        <p:spPr>
          <a:xfrm>
            <a:off x="612354" y="1405273"/>
            <a:ext cx="8305800" cy="4572000"/>
          </a:xfrm>
          <a:noFill/>
        </p:spPr>
        <p:txBody>
          <a:bodyPr/>
          <a:lstStyle/>
          <a:p>
            <a:pPr>
              <a:buClr>
                <a:schemeClr val="accent6">
                  <a:lumMod val="75000"/>
                </a:schemeClr>
              </a:buClr>
            </a:pPr>
            <a:r>
              <a:rPr lang="en-US" sz="3000" dirty="0" smtClean="0">
                <a:latin typeface="Gill Sans MT" pitchFamily="34" charset="0"/>
              </a:rPr>
              <a:t>VOIP phone systems</a:t>
            </a:r>
          </a:p>
          <a:p>
            <a:pPr lvl="1">
              <a:buClr>
                <a:schemeClr val="accent6">
                  <a:lumMod val="75000"/>
                </a:schemeClr>
              </a:buClr>
            </a:pPr>
            <a:r>
              <a:rPr lang="en-US" sz="2600" dirty="0">
                <a:latin typeface="Gill Sans MT" pitchFamily="34" charset="0"/>
              </a:rPr>
              <a:t>Normal voice conversations not a </a:t>
            </a:r>
            <a:r>
              <a:rPr lang="en-US" sz="2600" dirty="0" smtClean="0">
                <a:latin typeface="Gill Sans MT" pitchFamily="34" charset="0"/>
              </a:rPr>
              <a:t>record</a:t>
            </a:r>
          </a:p>
          <a:p>
            <a:pPr lvl="1">
              <a:buClr>
                <a:schemeClr val="accent6">
                  <a:lumMod val="75000"/>
                </a:schemeClr>
              </a:buClr>
            </a:pPr>
            <a:r>
              <a:rPr lang="en-US" sz="2600" dirty="0" smtClean="0">
                <a:latin typeface="Gill Sans MT" pitchFamily="34" charset="0"/>
              </a:rPr>
              <a:t>VM left on phone is ephemeral</a:t>
            </a:r>
            <a:endParaRPr lang="en-US" sz="2600" dirty="0">
              <a:latin typeface="Gill Sans MT" pitchFamily="34" charset="0"/>
            </a:endParaRPr>
          </a:p>
          <a:p>
            <a:pPr lvl="1">
              <a:buClr>
                <a:schemeClr val="accent6">
                  <a:lumMod val="75000"/>
                </a:schemeClr>
              </a:buClr>
            </a:pPr>
            <a:r>
              <a:rPr lang="en-US" sz="2600" i="1" dirty="0">
                <a:solidFill>
                  <a:srgbClr val="C00000"/>
                </a:solidFill>
                <a:latin typeface="Gill Sans MT" pitchFamily="34" charset="0"/>
              </a:rPr>
              <a:t>IF</a:t>
            </a:r>
            <a:r>
              <a:rPr lang="en-US" sz="2600" dirty="0">
                <a:latin typeface="Gill Sans MT" pitchFamily="34" charset="0"/>
              </a:rPr>
              <a:t> a recording is made </a:t>
            </a:r>
            <a:r>
              <a:rPr lang="en-US" sz="2600" i="1" dirty="0">
                <a:solidFill>
                  <a:srgbClr val="C00000"/>
                </a:solidFill>
                <a:latin typeface="Gill Sans MT" pitchFamily="34" charset="0"/>
              </a:rPr>
              <a:t>and</a:t>
            </a:r>
            <a:r>
              <a:rPr lang="en-US" sz="2600" dirty="0">
                <a:latin typeface="Gill Sans MT" pitchFamily="34" charset="0"/>
              </a:rPr>
              <a:t> transmitted </a:t>
            </a:r>
            <a:r>
              <a:rPr lang="en-US" sz="2600" dirty="0" smtClean="0">
                <a:latin typeface="Gill Sans MT" pitchFamily="34" charset="0"/>
              </a:rPr>
              <a:t>outside the phone system must be treated as any other potential record</a:t>
            </a:r>
            <a:endParaRPr lang="en-US" sz="3000" dirty="0" smtClean="0">
              <a:latin typeface="Gill Sans MT" pitchFamily="34" charset="0"/>
            </a:endParaRPr>
          </a:p>
          <a:p>
            <a:pPr>
              <a:buClr>
                <a:schemeClr val="accent6">
                  <a:lumMod val="75000"/>
                </a:schemeClr>
              </a:buClr>
            </a:pPr>
            <a:r>
              <a:rPr lang="en-US" sz="3000" dirty="0" smtClean="0">
                <a:latin typeface="Gill Sans MT" pitchFamily="34" charset="0"/>
              </a:rPr>
              <a:t>Instant Messaging services (Slack, Spark, Skype)</a:t>
            </a:r>
          </a:p>
          <a:p>
            <a:pPr lvl="1">
              <a:buClr>
                <a:schemeClr val="accent6">
                  <a:lumMod val="75000"/>
                </a:schemeClr>
              </a:buClr>
            </a:pPr>
            <a:r>
              <a:rPr lang="en-US" sz="2600" dirty="0" smtClean="0">
                <a:latin typeface="Gill Sans MT" pitchFamily="34" charset="0"/>
              </a:rPr>
              <a:t>Used for same purpose as email, has exact same value</a:t>
            </a:r>
          </a:p>
          <a:p>
            <a:pPr lvl="1">
              <a:buClr>
                <a:schemeClr val="accent6">
                  <a:lumMod val="75000"/>
                </a:schemeClr>
              </a:buClr>
            </a:pPr>
            <a:r>
              <a:rPr lang="en-US" sz="2600" dirty="0" smtClean="0">
                <a:latin typeface="Gill Sans MT" pitchFamily="34" charset="0"/>
              </a:rPr>
              <a:t>Must plan for capture and retention as appropriate</a:t>
            </a:r>
          </a:p>
          <a:p>
            <a:pPr marL="457200" lvl="1" indent="0">
              <a:buClr>
                <a:schemeClr val="accent6">
                  <a:lumMod val="75000"/>
                </a:schemeClr>
              </a:buClr>
              <a:buNone/>
            </a:pPr>
            <a:endParaRPr lang="en-US" sz="2600" dirty="0" smtClean="0">
              <a:latin typeface="Gill Sans MT" pitchFamily="34" charset="0"/>
            </a:endParaRPr>
          </a:p>
          <a:p>
            <a:pPr>
              <a:buClr>
                <a:schemeClr val="accent6">
                  <a:lumMod val="75000"/>
                </a:schemeClr>
              </a:buClr>
            </a:pPr>
            <a:endParaRPr lang="en-US" sz="3000" dirty="0" smtClean="0">
              <a:latin typeface="Gill Sans MT" pitchFamily="34" charset="0"/>
            </a:endParaRPr>
          </a:p>
          <a:p>
            <a:pPr>
              <a:buClr>
                <a:schemeClr val="accent6">
                  <a:lumMod val="75000"/>
                </a:schemeClr>
              </a:buClr>
              <a:buNone/>
            </a:pPr>
            <a:endParaRPr lang="en-US" sz="2400" dirty="0" smtClean="0">
              <a:latin typeface="Gill Sans MT" pitchFamily="34" charset="0"/>
            </a:endParaRPr>
          </a:p>
        </p:txBody>
      </p:sp>
      <p:pic>
        <p:nvPicPr>
          <p:cNvPr id="4" name="Picture 6" descr="call, contact, media, message, messenger, slack, social ico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57039" y="5802960"/>
            <a:ext cx="1066974" cy="1066975"/>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8" descr="Image result for Spark IM client logo"/>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038425" y="5879072"/>
            <a:ext cx="914750" cy="914750"/>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Image result for skype for business"/>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781800" y="5868853"/>
            <a:ext cx="935188" cy="9351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29167695"/>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419100"/>
            <a:ext cx="7772400" cy="1143000"/>
          </a:xfrm>
        </p:spPr>
        <p:txBody>
          <a:bodyPr/>
          <a:lstStyle/>
          <a:p>
            <a:r>
              <a:rPr lang="en-US" dirty="0" smtClean="0">
                <a:latin typeface="Gill Sans MT" panose="020B0502020104020203" pitchFamily="34" charset="0"/>
              </a:rPr>
              <a:t>New Frontiers</a:t>
            </a:r>
            <a:endParaRPr lang="en-US" dirty="0">
              <a:latin typeface="Gill Sans MT" panose="020B0502020104020203" pitchFamily="34" charset="0"/>
            </a:endParaRPr>
          </a:p>
        </p:txBody>
      </p:sp>
      <p:sp>
        <p:nvSpPr>
          <p:cNvPr id="3" name="Content Placeholder 2"/>
          <p:cNvSpPr>
            <a:spLocks noGrp="1"/>
          </p:cNvSpPr>
          <p:nvPr>
            <p:ph idx="1"/>
          </p:nvPr>
        </p:nvSpPr>
        <p:spPr>
          <a:xfrm>
            <a:off x="685800" y="1981200"/>
            <a:ext cx="8534400" cy="4114800"/>
          </a:xfrm>
        </p:spPr>
        <p:txBody>
          <a:bodyPr/>
          <a:lstStyle/>
          <a:p>
            <a:r>
              <a:rPr lang="en-US" dirty="0" smtClean="0">
                <a:latin typeface="Gill Sans MT" panose="020B0502020104020203" pitchFamily="34" charset="0"/>
              </a:rPr>
              <a:t>Snapchat</a:t>
            </a:r>
          </a:p>
          <a:p>
            <a:r>
              <a:rPr lang="en-US" dirty="0" smtClean="0">
                <a:latin typeface="Gill Sans MT" panose="020B0502020104020203" pitchFamily="34" charset="0"/>
              </a:rPr>
              <a:t>Body Cams</a:t>
            </a:r>
          </a:p>
          <a:p>
            <a:r>
              <a:rPr lang="en-US" dirty="0" smtClean="0">
                <a:latin typeface="Gill Sans MT" panose="020B0502020104020203" pitchFamily="34" charset="0"/>
              </a:rPr>
              <a:t>Drones</a:t>
            </a:r>
          </a:p>
          <a:p>
            <a:pPr marL="0" indent="0">
              <a:buNone/>
            </a:pPr>
            <a:endParaRPr lang="en-US" dirty="0" smtClean="0">
              <a:latin typeface="Gill Sans MT" panose="020B0502020104020203" pitchFamily="34" charset="0"/>
            </a:endParaRPr>
          </a:p>
        </p:txBody>
      </p:sp>
      <p:pic>
        <p:nvPicPr>
          <p:cNvPr id="1026" name="Picture 2" descr="Image result for dron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886200" y="2209800"/>
            <a:ext cx="4916128" cy="3276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3243655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22" name="Text Box 10"/>
          <p:cNvSpPr txBox="1">
            <a:spLocks noChangeArrowheads="1"/>
          </p:cNvSpPr>
          <p:nvPr/>
        </p:nvSpPr>
        <p:spPr bwMode="auto">
          <a:xfrm>
            <a:off x="0" y="1524000"/>
            <a:ext cx="9144000" cy="4708981"/>
          </a:xfrm>
          <a:prstGeom prst="rect">
            <a:avLst/>
          </a:prstGeom>
          <a:noFill/>
          <a:ln w="9525">
            <a:noFill/>
            <a:miter lim="800000"/>
            <a:headEnd/>
            <a:tailEnd/>
          </a:ln>
          <a:effectLst/>
        </p:spPr>
        <p:txBody>
          <a:bodyPr wrap="square">
            <a:spAutoFit/>
          </a:bodyPr>
          <a:lstStyle/>
          <a:p>
            <a:pPr algn="ctr"/>
            <a:r>
              <a:rPr lang="en-US" sz="4400" b="1" dirty="0" smtClean="0">
                <a:latin typeface="Gill Sans MT" pitchFamily="34" charset="0"/>
              </a:rPr>
              <a:t>QUESTIONS?</a:t>
            </a:r>
          </a:p>
          <a:p>
            <a:pPr algn="ctr"/>
            <a:endParaRPr lang="en-US" sz="2800" dirty="0" smtClean="0">
              <a:solidFill>
                <a:srgbClr val="000000"/>
              </a:solidFill>
              <a:latin typeface="Gill Sans MT" pitchFamily="34" charset="0"/>
            </a:endParaRPr>
          </a:p>
          <a:p>
            <a:pPr algn="ctr"/>
            <a:r>
              <a:rPr lang="en-US" sz="2800" dirty="0" smtClean="0">
                <a:solidFill>
                  <a:srgbClr val="000000"/>
                </a:solidFill>
                <a:latin typeface="Gill Sans MT" pitchFamily="34" charset="0"/>
              </a:rPr>
              <a:t>Stephanie Clark</a:t>
            </a:r>
          </a:p>
          <a:p>
            <a:pPr algn="ctr"/>
            <a:r>
              <a:rPr lang="en-US" sz="2800" dirty="0" smtClean="0">
                <a:solidFill>
                  <a:srgbClr val="000000"/>
                </a:solidFill>
                <a:latin typeface="Gill Sans MT" pitchFamily="34" charset="0"/>
              </a:rPr>
              <a:t>Manager, Records Management Unit</a:t>
            </a:r>
          </a:p>
          <a:p>
            <a:pPr algn="ctr"/>
            <a:r>
              <a:rPr lang="en-US" sz="2800" dirty="0" smtClean="0">
                <a:solidFill>
                  <a:srgbClr val="000000"/>
                </a:solidFill>
                <a:latin typeface="Gill Sans MT" pitchFamily="34" charset="0"/>
              </a:rPr>
              <a:t>503-378-8161</a:t>
            </a:r>
          </a:p>
          <a:p>
            <a:pPr algn="ctr"/>
            <a:r>
              <a:rPr lang="en-US" sz="2800" b="1" dirty="0">
                <a:solidFill>
                  <a:srgbClr val="2D2DB9">
                    <a:lumMod val="75000"/>
                  </a:srgbClr>
                </a:solidFill>
                <a:latin typeface="Gill Sans MT" pitchFamily="34" charset="0"/>
              </a:rPr>
              <a:t>s</a:t>
            </a:r>
            <a:r>
              <a:rPr lang="en-US" sz="2800" b="1" dirty="0" smtClean="0">
                <a:solidFill>
                  <a:srgbClr val="2D2DB9">
                    <a:lumMod val="75000"/>
                  </a:srgbClr>
                </a:solidFill>
                <a:latin typeface="Gill Sans MT" pitchFamily="34" charset="0"/>
              </a:rPr>
              <a:t>tephanie.clark@oregon.gov</a:t>
            </a:r>
          </a:p>
          <a:p>
            <a:pPr algn="ctr"/>
            <a:endParaRPr lang="en-US" sz="2800" b="1" dirty="0">
              <a:solidFill>
                <a:srgbClr val="2D2DB9">
                  <a:lumMod val="75000"/>
                </a:srgbClr>
              </a:solidFill>
              <a:latin typeface="Gill Sans MT" pitchFamily="34" charset="0"/>
            </a:endParaRPr>
          </a:p>
          <a:p>
            <a:endParaRPr lang="en-US" sz="2800" b="1" dirty="0" smtClean="0">
              <a:solidFill>
                <a:srgbClr val="0066FF"/>
              </a:solidFill>
              <a:latin typeface="Gill Sans MT" pitchFamily="34" charset="0"/>
            </a:endParaRPr>
          </a:p>
          <a:p>
            <a:endParaRPr lang="en-US" sz="2800" b="1" dirty="0">
              <a:solidFill>
                <a:srgbClr val="2D2DB9">
                  <a:lumMod val="75000"/>
                </a:srgbClr>
              </a:solidFill>
              <a:latin typeface="Gill Sans MT" pitchFamily="34" charset="0"/>
            </a:endParaRPr>
          </a:p>
          <a:p>
            <a:endParaRPr lang="en-US" sz="3200" b="1" dirty="0" smtClean="0">
              <a:solidFill>
                <a:srgbClr val="2D2DB9">
                  <a:lumMod val="75000"/>
                </a:srgbClr>
              </a:solidFill>
              <a:latin typeface="Gill Sans MT" pitchFamily="34" charset="0"/>
            </a:endParaRPr>
          </a:p>
        </p:txBody>
      </p:sp>
    </p:spTree>
    <p:extLst>
      <p:ext uri="{BB962C8B-B14F-4D97-AF65-F5344CB8AC3E}">
        <p14:creationId xmlns:p14="http://schemas.microsoft.com/office/powerpoint/2010/main" val="3532217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idx="1"/>
          </p:nvPr>
        </p:nvPicPr>
        <p:blipFill>
          <a:blip r:embed="rId2"/>
          <a:stretch>
            <a:fillRect/>
          </a:stretch>
        </p:blipFill>
        <p:spPr>
          <a:xfrm>
            <a:off x="762000" y="304800"/>
            <a:ext cx="7752819" cy="5830220"/>
          </a:xfrm>
          <a:prstGeom prst="rect">
            <a:avLst/>
          </a:prstGeom>
        </p:spPr>
      </p:pic>
    </p:spTree>
    <p:extLst>
      <p:ext uri="{BB962C8B-B14F-4D97-AF65-F5344CB8AC3E}">
        <p14:creationId xmlns:p14="http://schemas.microsoft.com/office/powerpoint/2010/main" val="168779286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stretch>
            <a:fillRect/>
          </a:stretch>
        </p:blipFill>
        <p:spPr>
          <a:xfrm>
            <a:off x="457200" y="457200"/>
            <a:ext cx="8142019" cy="5715000"/>
          </a:xfrm>
          <a:prstGeom prst="rect">
            <a:avLst/>
          </a:prstGeom>
        </p:spPr>
      </p:pic>
    </p:spTree>
    <p:extLst>
      <p:ext uri="{BB962C8B-B14F-4D97-AF65-F5344CB8AC3E}">
        <p14:creationId xmlns:p14="http://schemas.microsoft.com/office/powerpoint/2010/main" val="168105543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stretch>
            <a:fillRect/>
          </a:stretch>
        </p:blipFill>
        <p:spPr>
          <a:xfrm>
            <a:off x="1524000" y="228600"/>
            <a:ext cx="6173157" cy="6407489"/>
          </a:xfrm>
          <a:prstGeom prst="rect">
            <a:avLst/>
          </a:prstGeom>
        </p:spPr>
      </p:pic>
    </p:spTree>
    <p:extLst>
      <p:ext uri="{BB962C8B-B14F-4D97-AF65-F5344CB8AC3E}">
        <p14:creationId xmlns:p14="http://schemas.microsoft.com/office/powerpoint/2010/main" val="89667100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stretch>
            <a:fillRect/>
          </a:stretch>
        </p:blipFill>
        <p:spPr>
          <a:xfrm>
            <a:off x="1600200" y="381000"/>
            <a:ext cx="6107837" cy="6072896"/>
          </a:xfrm>
          <a:prstGeom prst="rect">
            <a:avLst/>
          </a:prstGeom>
        </p:spPr>
      </p:pic>
    </p:spTree>
    <p:extLst>
      <p:ext uri="{BB962C8B-B14F-4D97-AF65-F5344CB8AC3E}">
        <p14:creationId xmlns:p14="http://schemas.microsoft.com/office/powerpoint/2010/main" val="401880217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4453" name="Picture 1029" descr="C:\Documents and Settings\marher\Desktop\marion1.jpg"/>
          <p:cNvPicPr>
            <a:picLocks noChangeAspect="1" noChangeArrowheads="1"/>
          </p:cNvPicPr>
          <p:nvPr/>
        </p:nvPicPr>
        <p:blipFill>
          <a:blip r:embed="rId3" cstate="print">
            <a:lum bright="70000" contrast="-70000"/>
          </a:blip>
          <a:srcRect/>
          <a:stretch>
            <a:fillRect/>
          </a:stretch>
        </p:blipFill>
        <p:spPr bwMode="auto">
          <a:xfrm>
            <a:off x="1524000" y="457200"/>
            <a:ext cx="6172200" cy="5680075"/>
          </a:xfrm>
          <a:prstGeom prst="rect">
            <a:avLst/>
          </a:prstGeom>
          <a:noFill/>
        </p:spPr>
      </p:pic>
      <p:sp>
        <p:nvSpPr>
          <p:cNvPr id="104450" name="Rectangle 1026"/>
          <p:cNvSpPr>
            <a:spLocks noChangeArrowheads="1"/>
          </p:cNvSpPr>
          <p:nvPr/>
        </p:nvSpPr>
        <p:spPr bwMode="auto">
          <a:xfrm>
            <a:off x="763044" y="1752600"/>
            <a:ext cx="7391400" cy="2286000"/>
          </a:xfrm>
          <a:prstGeom prst="rect">
            <a:avLst/>
          </a:prstGeom>
          <a:noFill/>
          <a:ln w="9525">
            <a:noFill/>
            <a:miter lim="800000"/>
            <a:headEnd/>
            <a:tailEnd/>
          </a:ln>
          <a:effectLst/>
        </p:spPr>
        <p:txBody>
          <a:bodyPr anchor="ctr"/>
          <a:lstStyle/>
          <a:p>
            <a:pPr algn="ctr"/>
            <a:r>
              <a:rPr lang="en-US" sz="6600" dirty="0" smtClean="0">
                <a:solidFill>
                  <a:schemeClr val="tx2"/>
                </a:solidFill>
                <a:latin typeface="Gill Sans MT" pitchFamily="34" charset="0"/>
              </a:rPr>
              <a:t>Know The </a:t>
            </a:r>
            <a:r>
              <a:rPr lang="en-US" sz="6600" dirty="0">
                <a:solidFill>
                  <a:schemeClr val="tx2"/>
                </a:solidFill>
                <a:latin typeface="Gill Sans MT" pitchFamily="34" charset="0"/>
              </a:rPr>
              <a:t>Laws</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ChangeArrowheads="1"/>
          </p:cNvSpPr>
          <p:nvPr/>
        </p:nvSpPr>
        <p:spPr bwMode="auto">
          <a:xfrm>
            <a:off x="0" y="2614613"/>
            <a:ext cx="9144000" cy="0"/>
          </a:xfrm>
          <a:prstGeom prst="rect">
            <a:avLst/>
          </a:prstGeom>
          <a:noFill/>
          <a:ln w="9525">
            <a:noFill/>
            <a:miter lim="800000"/>
            <a:headEnd/>
            <a:tailEnd/>
          </a:ln>
          <a:effectLst/>
        </p:spPr>
        <p:txBody>
          <a:bodyPr wrap="none" anchor="ctr">
            <a:spAutoFit/>
          </a:bodyPr>
          <a:lstStyle/>
          <a:p>
            <a:endParaRPr lang="en-US"/>
          </a:p>
        </p:txBody>
      </p:sp>
      <p:sp>
        <p:nvSpPr>
          <p:cNvPr id="26628" name="Text Box 4"/>
          <p:cNvSpPr txBox="1">
            <a:spLocks noChangeArrowheads="1"/>
          </p:cNvSpPr>
          <p:nvPr/>
        </p:nvSpPr>
        <p:spPr bwMode="auto">
          <a:xfrm>
            <a:off x="457200" y="533400"/>
            <a:ext cx="8229600" cy="1446550"/>
          </a:xfrm>
          <a:prstGeom prst="rect">
            <a:avLst/>
          </a:prstGeom>
          <a:noFill/>
          <a:ln w="9525">
            <a:noFill/>
            <a:miter lim="800000"/>
            <a:headEnd/>
            <a:tailEnd/>
          </a:ln>
          <a:effectLst/>
        </p:spPr>
        <p:txBody>
          <a:bodyPr wrap="square">
            <a:spAutoFit/>
          </a:bodyPr>
          <a:lstStyle/>
          <a:p>
            <a:pPr algn="ctr" eaLnBrk="0" hangingPunct="0"/>
            <a:r>
              <a:rPr lang="en-US" sz="4400" dirty="0">
                <a:latin typeface="Gill Sans MT" pitchFamily="34" charset="0"/>
              </a:rPr>
              <a:t>Oregon Public Records </a:t>
            </a:r>
            <a:r>
              <a:rPr lang="en-US" sz="4400" dirty="0" smtClean="0">
                <a:latin typeface="Gill Sans MT" pitchFamily="34" charset="0"/>
              </a:rPr>
              <a:t>Law  </a:t>
            </a:r>
          </a:p>
          <a:p>
            <a:pPr algn="ctr" eaLnBrk="0" hangingPunct="0"/>
            <a:r>
              <a:rPr lang="en-US" sz="4400" dirty="0" smtClean="0">
                <a:latin typeface="Gill Sans MT" pitchFamily="34" charset="0"/>
              </a:rPr>
              <a:t>Retention </a:t>
            </a:r>
            <a:r>
              <a:rPr lang="en-US" sz="4400" dirty="0">
                <a:latin typeface="Gill Sans MT" pitchFamily="34" charset="0"/>
              </a:rPr>
              <a:t>&amp; Disposition</a:t>
            </a:r>
          </a:p>
        </p:txBody>
      </p:sp>
      <p:sp>
        <p:nvSpPr>
          <p:cNvPr id="8" name="Rectangle 7"/>
          <p:cNvSpPr/>
          <p:nvPr/>
        </p:nvSpPr>
        <p:spPr>
          <a:xfrm>
            <a:off x="209947" y="2286000"/>
            <a:ext cx="8763000" cy="4739759"/>
          </a:xfrm>
          <a:prstGeom prst="rect">
            <a:avLst/>
          </a:prstGeom>
        </p:spPr>
        <p:txBody>
          <a:bodyPr wrap="square">
            <a:spAutoFit/>
          </a:bodyPr>
          <a:lstStyle/>
          <a:p>
            <a:pPr>
              <a:spcAft>
                <a:spcPts val="1200"/>
              </a:spcAft>
            </a:pPr>
            <a:r>
              <a:rPr lang="en-US" sz="2800" b="1" dirty="0" smtClean="0">
                <a:latin typeface="Gill Sans MT" pitchFamily="34" charset="0"/>
                <a:cs typeface="Times New Roman" pitchFamily="18" charset="0"/>
              </a:rPr>
              <a:t>“Public record” </a:t>
            </a:r>
            <a:r>
              <a:rPr lang="en-US" sz="2800" dirty="0" smtClean="0">
                <a:latin typeface="Gill Sans MT" pitchFamily="34" charset="0"/>
                <a:cs typeface="Times New Roman" pitchFamily="18" charset="0"/>
              </a:rPr>
              <a:t>means any information that: </a:t>
            </a:r>
          </a:p>
          <a:p>
            <a:pPr marL="457200" indent="-457200">
              <a:spcAft>
                <a:spcPts val="1200"/>
              </a:spcAft>
            </a:pPr>
            <a:r>
              <a:rPr lang="en-US" sz="2800" dirty="0" smtClean="0">
                <a:solidFill>
                  <a:schemeClr val="bg2">
                    <a:lumMod val="50000"/>
                  </a:schemeClr>
                </a:solidFill>
                <a:latin typeface="Gill Sans MT" pitchFamily="34" charset="0"/>
                <a:cs typeface="Times New Roman" pitchFamily="18" charset="0"/>
              </a:rPr>
              <a:t>(A) </a:t>
            </a:r>
            <a:r>
              <a:rPr lang="en-US" sz="2800" dirty="0" smtClean="0">
                <a:latin typeface="Gill Sans MT" pitchFamily="34" charset="0"/>
                <a:cs typeface="Times New Roman" pitchFamily="18" charset="0"/>
              </a:rPr>
              <a:t>Is </a:t>
            </a:r>
            <a:r>
              <a:rPr lang="en-US" sz="2800" dirty="0" smtClean="0">
                <a:solidFill>
                  <a:srgbClr val="C00000"/>
                </a:solidFill>
                <a:latin typeface="Gill Sans MT" pitchFamily="34" charset="0"/>
                <a:cs typeface="Times New Roman" pitchFamily="18" charset="0"/>
              </a:rPr>
              <a:t>prepared, owned, used or retained </a:t>
            </a:r>
            <a:r>
              <a:rPr lang="en-US" sz="2800" dirty="0" smtClean="0">
                <a:latin typeface="Gill Sans MT" pitchFamily="34" charset="0"/>
                <a:cs typeface="Times New Roman" pitchFamily="18" charset="0"/>
              </a:rPr>
              <a:t>by a state agency or political subdivision;</a:t>
            </a:r>
          </a:p>
          <a:p>
            <a:pPr marL="457200" indent="-457200">
              <a:spcAft>
                <a:spcPts val="1200"/>
              </a:spcAft>
            </a:pPr>
            <a:r>
              <a:rPr lang="en-US" sz="2800" dirty="0" smtClean="0">
                <a:solidFill>
                  <a:schemeClr val="bg2">
                    <a:lumMod val="50000"/>
                  </a:schemeClr>
                </a:solidFill>
                <a:latin typeface="Gill Sans MT" pitchFamily="34" charset="0"/>
                <a:cs typeface="Times New Roman" pitchFamily="18" charset="0"/>
              </a:rPr>
              <a:t>(B) </a:t>
            </a:r>
            <a:r>
              <a:rPr lang="en-US" sz="2800" dirty="0" smtClean="0">
                <a:solidFill>
                  <a:srgbClr val="C00000"/>
                </a:solidFill>
                <a:latin typeface="Gill Sans MT" pitchFamily="34" charset="0"/>
                <a:cs typeface="Times New Roman" pitchFamily="18" charset="0"/>
              </a:rPr>
              <a:t>Relates to an activity, transaction or function </a:t>
            </a:r>
            <a:r>
              <a:rPr lang="en-US" sz="2800" dirty="0" smtClean="0">
                <a:latin typeface="Gill Sans MT" pitchFamily="34" charset="0"/>
                <a:cs typeface="Times New Roman" pitchFamily="18" charset="0"/>
              </a:rPr>
              <a:t>of a state agency or political subdivision; and </a:t>
            </a:r>
          </a:p>
          <a:p>
            <a:pPr marL="457200" indent="-457200"/>
            <a:r>
              <a:rPr lang="en-US" sz="2800" dirty="0" smtClean="0">
                <a:solidFill>
                  <a:schemeClr val="bg2">
                    <a:lumMod val="50000"/>
                  </a:schemeClr>
                </a:solidFill>
                <a:latin typeface="Gill Sans MT" pitchFamily="34" charset="0"/>
                <a:cs typeface="Times New Roman" pitchFamily="18" charset="0"/>
              </a:rPr>
              <a:t>(C) </a:t>
            </a:r>
            <a:r>
              <a:rPr lang="en-US" sz="2800" dirty="0" smtClean="0">
                <a:latin typeface="Gill Sans MT" pitchFamily="34" charset="0"/>
                <a:cs typeface="Times New Roman" pitchFamily="18" charset="0"/>
              </a:rPr>
              <a:t>Is </a:t>
            </a:r>
            <a:r>
              <a:rPr lang="en-US" sz="2800" dirty="0" smtClean="0">
                <a:solidFill>
                  <a:srgbClr val="C00000"/>
                </a:solidFill>
                <a:latin typeface="Gill Sans MT" pitchFamily="34" charset="0"/>
                <a:cs typeface="Times New Roman" pitchFamily="18" charset="0"/>
              </a:rPr>
              <a:t>necessary to satisfy the fiscal, legal, administrative or historical policies, requirements or needs</a:t>
            </a:r>
            <a:r>
              <a:rPr lang="en-US" sz="2800" dirty="0" smtClean="0">
                <a:latin typeface="Gill Sans MT" pitchFamily="34" charset="0"/>
                <a:cs typeface="Times New Roman" pitchFamily="18" charset="0"/>
              </a:rPr>
              <a:t> of the state agency or political subdivision. – </a:t>
            </a:r>
            <a:r>
              <a:rPr lang="en-US" sz="2800" b="1" dirty="0" smtClean="0">
                <a:latin typeface="Gill Sans MT" pitchFamily="34" charset="0"/>
                <a:cs typeface="Times New Roman" pitchFamily="18" charset="0"/>
              </a:rPr>
              <a:t>ORS 192.005 (5)</a:t>
            </a:r>
          </a:p>
          <a:p>
            <a:endParaRPr lang="en-US" dirty="0">
              <a:latin typeface="Gill Sans MT" pitchFamily="34" charset="0"/>
              <a:cs typeface="Times New Roman" pitchFamily="18" charset="0"/>
            </a:endParaRPr>
          </a:p>
          <a:p>
            <a:endParaRPr lang="en-US" dirty="0" smtClean="0">
              <a:latin typeface="Gill Sans MT" pitchFamily="34" charset="0"/>
              <a:cs typeface="Times New Roman" pitchFamily="18" charset="0"/>
            </a:endParaRPr>
          </a:p>
        </p:txBody>
      </p:sp>
    </p:spTree>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9.0&quot;&gt;&lt;object type=&quot;1&quot; unique_id=&quot;10001&quot;&gt;&lt;object type=&quot;2&quot; unique_id=&quot;10002&quot;&gt;&lt;object type=&quot;3&quot; unique_id=&quot;10003&quot;&gt;&lt;property id=&quot;20148&quot; value=&quot;5&quot;/&gt;&lt;property id=&quot;20300&quot; value=&quot;Slide 1&quot;/&gt;&lt;property id=&quot;20307&quot; value=&quot;263&quot;/&gt;&lt;/object&gt;&lt;object type=&quot;3&quot; unique_id=&quot;10004&quot;&gt;&lt;property id=&quot;20148&quot; value=&quot;5&quot;/&gt;&lt;property id=&quot;20300&quot; value=&quot;Slide 2 - &amp;quot;Why worry about RM? &amp;quot;&quot;/&gt;&lt;property id=&quot;20307&quot; value=&quot;316&quot;/&gt;&lt;/object&gt;&lt;object type=&quot;3&quot; unique_id=&quot;10005&quot;&gt;&lt;property id=&quot;20148&quot; value=&quot;5&quot;/&gt;&lt;property id=&quot;20300&quot; value=&quot;Slide 3 - &amp;quot;Why worry about RM? &amp;quot;&quot;/&gt;&lt;property id=&quot;20307&quot; value=&quot;318&quot;/&gt;&lt;/object&gt;&lt;object type=&quot;3&quot; unique_id=&quot;10006&quot;&gt;&lt;property id=&quot;20148&quot; value=&quot;5&quot;/&gt;&lt;property id=&quot;20300&quot; value=&quot;Slide 4&quot;/&gt;&lt;property id=&quot;20307&quot; value=&quot;301&quot;/&gt;&lt;/object&gt;&lt;object type=&quot;3&quot; unique_id=&quot;10007&quot;&gt;&lt;property id=&quot;20148&quot; value=&quot;5&quot;/&gt;&lt;property id=&quot;20300&quot; value=&quot;Slide 5&quot;/&gt;&lt;property id=&quot;20307&quot; value=&quot;335&quot;/&gt;&lt;/object&gt;&lt;object type=&quot;3&quot; unique_id=&quot;10008&quot;&gt;&lt;property id=&quot;20148&quot; value=&quot;5&quot;/&gt;&lt;property id=&quot;20300&quot; value=&quot;Slide 6&quot;/&gt;&lt;property id=&quot;20307&quot; value=&quot;336&quot;/&gt;&lt;/object&gt;&lt;object type=&quot;3&quot; unique_id=&quot;10009&quot;&gt;&lt;property id=&quot;20148&quot; value=&quot;5&quot;/&gt;&lt;property id=&quot;20300&quot; value=&quot;Slide 7&quot;/&gt;&lt;property id=&quot;20307&quot; value=&quot;337&quot;/&gt;&lt;/object&gt;&lt;object type=&quot;3&quot; unique_id=&quot;10010&quot;&gt;&lt;property id=&quot;20148&quot; value=&quot;5&quot;/&gt;&lt;property id=&quot;20300&quot; value=&quot;Slide 8&quot;/&gt;&lt;property id=&quot;20307&quot; value=&quot;272&quot;/&gt;&lt;/object&gt;&lt;object type=&quot;3&quot; unique_id=&quot;10011&quot;&gt;&lt;property id=&quot;20148&quot; value=&quot;5&quot;/&gt;&lt;property id=&quot;20300&quot; value=&quot;Slide 10 - &amp;quot;Ensure Compliance&amp;quot;&quot;/&gt;&lt;property id=&quot;20307&quot; value=&quot;287&quot;/&gt;&lt;/object&gt;&lt;object type=&quot;3&quot; unique_id=&quot;10012&quot;&gt;&lt;property id=&quot;20148&quot; value=&quot;5&quot;/&gt;&lt;property id=&quot;20300&quot; value=&quot;Slide 11 - &amp;quot; Records Retention Schedules &amp;quot;&quot;/&gt;&lt;property id=&quot;20307&quot; value=&quot;338&quot;/&gt;&lt;/object&gt;&lt;object type=&quot;3&quot; unique_id=&quot;10013&quot;&gt;&lt;property id=&quot;20148&quot; value=&quot;5&quot;/&gt;&lt;property id=&quot;20300&quot; value=&quot;Slide 12 - &amp;quot;Records Retention - What is it?&amp;quot;&quot;/&gt;&lt;property id=&quot;20307&quot; value=&quot;326&quot;/&gt;&lt;/object&gt;&lt;object type=&quot;3&quot; unique_id=&quot;10014&quot;&gt;&lt;property id=&quot;20148&quot; value=&quot;5&quot;/&gt;&lt;property id=&quot;20300&quot; value=&quot;Slide 13&quot;/&gt;&lt;property id=&quot;20307&quot; value=&quot;270&quot;/&gt;&lt;/object&gt;&lt;object type=&quot;3&quot; unique_id=&quot;10015&quot;&gt;&lt;property id=&quot;20148&quot; value=&quot;5&quot;/&gt;&lt;property id=&quot;20300&quot; value=&quot;Slide 14&quot;/&gt;&lt;property id=&quot;20307&quot; value=&quot;274&quot;/&gt;&lt;/object&gt;&lt;object type=&quot;3&quot; unique_id=&quot;10016&quot;&gt;&lt;property id=&quot;20148&quot; value=&quot;5&quot;/&gt;&lt;property id=&quot;20300&quot; value=&quot;Slide 15 - &amp;quot;Filing Systems &amp;amp; Classifications  Don’t just store: Manage  &amp;quot;&quot;/&gt;&lt;property id=&quot;20307&quot; value=&quot;339&quot;/&gt;&lt;/object&gt;&lt;object type=&quot;3&quot; unique_id=&quot;10017&quot;&gt;&lt;property id=&quot;20148&quot; value=&quot;5&quot;/&gt;&lt;property id=&quot;20300&quot; value=&quot;Slide 16&quot;/&gt;&lt;property id=&quot;20307&quot; value=&quot;277&quot;/&gt;&lt;/object&gt;&lt;object type=&quot;3&quot; unique_id=&quot;10018&quot;&gt;&lt;property id=&quot;20148&quot; value=&quot;5&quot;/&gt;&lt;property id=&quot;20300&quot; value=&quot;Slide 17&quot;/&gt;&lt;property id=&quot;20307&quot; value=&quot;288&quot;/&gt;&lt;/object&gt;&lt;object type=&quot;3&quot; unique_id=&quot;10020&quot;&gt;&lt;property id=&quot;20148&quot; value=&quot;5&quot;/&gt;&lt;property id=&quot;20300&quot; value=&quot;Slide 19&quot;/&gt;&lt;property id=&quot;20307&quot; value=&quot;290&quot;/&gt;&lt;/object&gt;&lt;object type=&quot;3&quot; unique_id=&quot;10021&quot;&gt;&lt;property id=&quot;20148&quot; value=&quot;5&quot;/&gt;&lt;property id=&quot;20300&quot; value=&quot;Slide 20&quot;/&gt;&lt;property id=&quot;20307&quot; value=&quot;340&quot;/&gt;&lt;/object&gt;&lt;object type=&quot;3&quot; unique_id=&quot;10022&quot;&gt;&lt;property id=&quot;20148&quot; value=&quot;5&quot;/&gt;&lt;property id=&quot;20300&quot; value=&quot;Slide 21&quot;/&gt;&lt;property id=&quot;20307&quot; value=&quot;265&quot;/&gt;&lt;/object&gt;&lt;object type=&quot;3&quot; unique_id=&quot;10023&quot;&gt;&lt;property id=&quot;20148&quot; value=&quot;5&quot;/&gt;&lt;property id=&quot;20300&quot; value=&quot;Slide 22 - &amp;quot;Why ERMS?&amp;quot;&quot;/&gt;&lt;property id=&quot;20307&quot; value=&quot;327&quot;/&gt;&lt;/object&gt;&lt;object type=&quot;3&quot; unique_id=&quot;10025&quot;&gt;&lt;property id=&quot;20148&quot; value=&quot;5&quot;/&gt;&lt;property id=&quot;20300&quot; value=&quot;Slide 25 - &amp;quot;ERMS Options&amp;quot;&quot;/&gt;&lt;property id=&quot;20307&quot; value=&quot;341&quot;/&gt;&lt;/object&gt;&lt;object type=&quot;3&quot; unique_id=&quot;10026&quot;&gt;&lt;property id=&quot;20148&quot; value=&quot;5&quot;/&gt;&lt;property id=&quot;20300&quot; value=&quot;Slide 26&quot;/&gt;&lt;property id=&quot;20307&quot; value=&quot;342&quot;/&gt;&lt;/object&gt;&lt;object type=&quot;3&quot; unique_id=&quot;10027&quot;&gt;&lt;property id=&quot;20148&quot; value=&quot;5&quot;/&gt;&lt;property id=&quot;20300&quot; value=&quot;Slide 27 - &amp;quot;The Problem with Email&amp;quot;&quot;/&gt;&lt;property id=&quot;20307&quot; value=&quot;343&quot;/&gt;&lt;/object&gt;&lt;object type=&quot;3&quot; unique_id=&quot;10028&quot;&gt;&lt;property id=&quot;20148&quot; value=&quot;5&quot;/&gt;&lt;property id=&quot;20300&quot; value=&quot;Slide 28 - &amp;quot;A Practical Approach to Email&amp;quot;&quot;/&gt;&lt;property id=&quot;20307&quot; value=&quot;344&quot;/&gt;&lt;/object&gt;&lt;object type=&quot;3&quot; unique_id=&quot;10029&quot;&gt;&lt;property id=&quot;20148&quot; value=&quot;5&quot;/&gt;&lt;property id=&quot;20300&quot; value=&quot;Slide 29 - &amp;quot;Tips for Email Management&amp;quot;&quot;/&gt;&lt;property id=&quot;20307&quot; value=&quot;345&quot;/&gt;&lt;/object&gt;&lt;object type=&quot;3&quot; unique_id=&quot;10030&quot;&gt;&lt;property id=&quot;20148&quot; value=&quot;5&quot;/&gt;&lt;property id=&quot;20300&quot; value=&quot;Slide 30 - &amp;quot;More Email Tips&amp;quot;&quot;/&gt;&lt;property id=&quot;20307&quot; value=&quot;346&quot;/&gt;&lt;/object&gt;&lt;object type=&quot;3&quot; unique_id=&quot;10031&quot;&gt;&lt;property id=&quot;20148&quot; value=&quot;5&quot;/&gt;&lt;property id=&quot;20300&quot; value=&quot;Slide 31 - &amp;quot;Social Media and Mobile Tech&amp;quot;&quot;/&gt;&lt;property id=&quot;20307&quot; value=&quot;298&quot;/&gt;&lt;/object&gt;&lt;object type=&quot;3&quot; unique_id=&quot;10032&quot;&gt;&lt;property id=&quot;20148&quot; value=&quot;5&quot;/&gt;&lt;property id=&quot;20300&quot; value=&quot;Slide 32 - &amp;quot;Social Media&amp;quot;&quot;/&gt;&lt;property id=&quot;20307&quot; value=&quot;331&quot;/&gt;&lt;/object&gt;&lt;object type=&quot;3&quot; unique_id=&quot;10033&quot;&gt;&lt;property id=&quot;20148&quot; value=&quot;5&quot;/&gt;&lt;property id=&quot;20300&quot; value=&quot;Slide 33 - &amp;quot;Text Messages&amp;quot;&quot;/&gt;&lt;property id=&quot;20307&quot; value=&quot;333&quot;/&gt;&lt;/object&gt;&lt;object type=&quot;3&quot; unique_id=&quot;10034&quot;&gt;&lt;property id=&quot;20148&quot; value=&quot;5&quot;/&gt;&lt;property id=&quot;20300&quot; value=&quot;Slide 34 - &amp;quot;Further Advice&amp;quot;&quot;/&gt;&lt;property id=&quot;20307&quot; value=&quot;334&quot;/&gt;&lt;/object&gt;&lt;object type=&quot;3&quot; unique_id=&quot;10035&quot;&gt;&lt;property id=&quot;20148&quot; value=&quot;5&quot;/&gt;&lt;property id=&quot;20300&quot; value=&quot;Slide 35 - &amp;quot;For More Information&amp;quot;&quot;/&gt;&lt;property id=&quot;20307&quot; value=&quot;300&quot;/&gt;&lt;/object&gt;&lt;object type=&quot;3&quot; unique_id=&quot;10343&quot;&gt;&lt;property id=&quot;20148&quot; value=&quot;5&quot;/&gt;&lt;property id=&quot;20300&quot; value=&quot;Slide 18 - &amp;quot;Functional Filing Systems&amp;quot;&quot;/&gt;&lt;property id=&quot;20307&quot; value=&quot;347&quot;/&gt;&lt;/object&gt;&lt;object type=&quot;3&quot; unique_id=&quot;10344&quot;&gt;&lt;property id=&quot;20148&quot; value=&quot;5&quot;/&gt;&lt;property id=&quot;20300&quot; value=&quot;Slide 23 - &amp;quot;ERMS Benefits&amp;quot;&quot;/&gt;&lt;property id=&quot;20307&quot; value=&quot;350&quot;/&gt;&lt;/object&gt;&lt;object type=&quot;3&quot; unique_id=&quot;10345&quot;&gt;&lt;property id=&quot;20148&quot; value=&quot;5&quot;/&gt;&lt;property id=&quot;20300&quot; value=&quot;Slide 24 - &amp;quot;ERMS Benefits&amp;quot;&quot;/&gt;&lt;property id=&quot;20307&quot; value=&quot;349&quot;/&gt;&lt;/object&gt;&lt;object type=&quot;3&quot; unique_id=&quot;10893&quot;&gt;&lt;property id=&quot;20148&quot; value=&quot;5&quot;/&gt;&lt;property id=&quot;20300&quot; value=&quot;Slide 9 - &amp;quot;New Rules for Electronic Records&amp;quot;&quot;/&gt;&lt;property id=&quot;20307&quot; value=&quot;351&quot;/&gt;&lt;/object&gt;&lt;/object&gt;&lt;object type=&quot;8&quot; unique_id=&quot;10070&quot;&gt;&lt;/object&gt;&lt;/object&gt;&lt;/database&gt;"/>
  <p:tag name="SECTOMILLISECCONVERTED" val="1"/>
</p:tagLst>
</file>

<file path=ppt/theme/theme1.xml><?xml version="1.0" encoding="utf-8"?>
<a:theme xmlns:a="http://schemas.openxmlformats.org/drawingml/2006/main" name="Default Design">
  <a:themeElements>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3388</TotalTime>
  <Words>5039</Words>
  <Application>Microsoft Office PowerPoint</Application>
  <PresentationFormat>On-screen Show (4:3)</PresentationFormat>
  <Paragraphs>306</Paragraphs>
  <Slides>38</Slides>
  <Notes>29</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38</vt:i4>
      </vt:variant>
    </vt:vector>
  </HeadingPairs>
  <TitlesOfParts>
    <vt:vector size="44" baseType="lpstr">
      <vt:lpstr>Calibri</vt:lpstr>
      <vt:lpstr>Georgia</vt:lpstr>
      <vt:lpstr>Gill Sans MT</vt:lpstr>
      <vt:lpstr>Times New Roman</vt:lpstr>
      <vt:lpstr>Wingdings</vt:lpstr>
      <vt:lpstr>Default Design</vt:lpstr>
      <vt:lpstr>PowerPoint Presentation</vt:lpstr>
      <vt:lpstr>PowerPoint Presentation</vt:lpstr>
      <vt:lpstr>Why worry about RM? </vt:lpstr>
      <vt:lpstr>PowerPoint Presentation</vt:lpstr>
      <vt:lpstr>PowerPoint Presentation</vt:lpstr>
      <vt:lpstr>PowerPoint Presentation</vt:lpstr>
      <vt:lpstr>PowerPoint Presentation</vt:lpstr>
      <vt:lpstr>PowerPoint Presentation</vt:lpstr>
      <vt:lpstr>PowerPoint Presentation</vt:lpstr>
      <vt:lpstr>Retention and Disposition</vt:lpstr>
      <vt:lpstr>Access - The Basic Rule</vt:lpstr>
      <vt:lpstr>PowerPoint Presentation</vt:lpstr>
      <vt:lpstr>New(ish) Rules for Electronic Records</vt:lpstr>
      <vt:lpstr>Ensure Compliance</vt:lpstr>
      <vt:lpstr> Records Retention Schedules </vt:lpstr>
      <vt:lpstr>Records Retention - What is it?</vt:lpstr>
      <vt:lpstr>PowerPoint Presentation</vt:lpstr>
      <vt:lpstr>Filing Systems &amp; Classifications  Don’t just store: Manage  </vt:lpstr>
      <vt:lpstr>PowerPoint Presentation</vt:lpstr>
      <vt:lpstr>PowerPoint Presentation</vt:lpstr>
      <vt:lpstr>Functional Filing Systems</vt:lpstr>
      <vt:lpstr>PowerPoint Presentation</vt:lpstr>
      <vt:lpstr>PowerPoint Presentation</vt:lpstr>
      <vt:lpstr>PowerPoint Presentation</vt:lpstr>
      <vt:lpstr>Why ERMS?</vt:lpstr>
      <vt:lpstr>ERMS Benefits</vt:lpstr>
      <vt:lpstr>ERMS Options</vt:lpstr>
      <vt:lpstr>Modern Communications New Technology,  Same Records</vt:lpstr>
      <vt:lpstr>The Problem with Email</vt:lpstr>
      <vt:lpstr>A Practical Approach to Email</vt:lpstr>
      <vt:lpstr>Tips for Email Management</vt:lpstr>
      <vt:lpstr>More Email Tips</vt:lpstr>
      <vt:lpstr>Social Media and Mobile Tech</vt:lpstr>
      <vt:lpstr>Social Media</vt:lpstr>
      <vt:lpstr>Text Messages &amp; Messaging Apps</vt:lpstr>
      <vt:lpstr>Other Office Communications</vt:lpstr>
      <vt:lpstr>New Frontiers</vt:lpstr>
      <vt:lpstr>PowerPoint Presentation</vt:lpstr>
    </vt:vector>
  </TitlesOfParts>
  <Company>Secretary of State</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Archives Division</dc:creator>
  <cp:lastModifiedBy>Stephanie Clark</cp:lastModifiedBy>
  <cp:revision>198</cp:revision>
  <cp:lastPrinted>2017-05-05T16:34:56Z</cp:lastPrinted>
  <dcterms:created xsi:type="dcterms:W3CDTF">2007-03-07T16:20:27Z</dcterms:created>
  <dcterms:modified xsi:type="dcterms:W3CDTF">2018-06-19T20:14:39Z</dcterms:modified>
</cp:coreProperties>
</file>