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5" r:id="rId8"/>
    <p:sldId id="268" r:id="rId9"/>
    <p:sldId id="269" r:id="rId10"/>
    <p:sldId id="270" r:id="rId11"/>
    <p:sldId id="297" r:id="rId12"/>
    <p:sldId id="267" r:id="rId13"/>
    <p:sldId id="274" r:id="rId14"/>
    <p:sldId id="275" r:id="rId15"/>
    <p:sldId id="276" r:id="rId16"/>
    <p:sldId id="278" r:id="rId17"/>
    <p:sldId id="282" r:id="rId18"/>
    <p:sldId id="288" r:id="rId19"/>
    <p:sldId id="293" r:id="rId20"/>
    <p:sldId id="289" r:id="rId21"/>
    <p:sldId id="283" r:id="rId22"/>
    <p:sldId id="284" r:id="rId23"/>
    <p:sldId id="287" r:id="rId24"/>
    <p:sldId id="285" r:id="rId25"/>
    <p:sldId id="286" r:id="rId26"/>
    <p:sldId id="290" r:id="rId27"/>
    <p:sldId id="291" r:id="rId28"/>
    <p:sldId id="292" r:id="rId29"/>
    <p:sldId id="295"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368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8241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421719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E08ECF-6896-47FB-910E-A072CE639004}"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9846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72459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3849205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544320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3843640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105596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171636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131224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416064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330554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288875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212807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19161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8658E-5985-432E-A983-C461D717929B}" type="datetimeFigureOut">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E08ECF-6896-47FB-910E-A072CE639004}" type="slidenum">
              <a:rPr lang="en-US" smtClean="0"/>
              <a:t>‹#›</a:t>
            </a:fld>
            <a:endParaRPr lang="en-US" dirty="0"/>
          </a:p>
        </p:txBody>
      </p:sp>
    </p:spTree>
    <p:extLst>
      <p:ext uri="{BB962C8B-B14F-4D97-AF65-F5344CB8AC3E}">
        <p14:creationId xmlns:p14="http://schemas.microsoft.com/office/powerpoint/2010/main" val="195563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AD8658E-5985-432E-A983-C461D717929B}" type="datetimeFigureOut">
              <a:rPr lang="en-US" smtClean="0"/>
              <a:t>7/5/2018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6E08ECF-6896-47FB-910E-A072CE639004}" type="slidenum">
              <a:rPr lang="en-US" smtClean="0"/>
              <a:t>‹#›</a:t>
            </a:fld>
            <a:endParaRPr lang="en-US" dirty="0"/>
          </a:p>
        </p:txBody>
      </p:sp>
    </p:spTree>
    <p:extLst>
      <p:ext uri="{BB962C8B-B14F-4D97-AF65-F5344CB8AC3E}">
        <p14:creationId xmlns:p14="http://schemas.microsoft.com/office/powerpoint/2010/main" val="11508581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ExecDir@nasdpt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73377E2-7004-45A0-A966-2A75D88E77D4}"/>
              </a:ext>
            </a:extLst>
          </p:cNvPr>
          <p:cNvSpPr>
            <a:spLocks noGrp="1"/>
          </p:cNvSpPr>
          <p:nvPr>
            <p:ph type="title"/>
          </p:nvPr>
        </p:nvSpPr>
        <p:spPr>
          <a:xfrm>
            <a:off x="577332" y="219351"/>
            <a:ext cx="11037336" cy="1755223"/>
          </a:xfrm>
        </p:spPr>
        <p:txBody>
          <a:bodyPr>
            <a:normAutofit/>
          </a:bodyPr>
          <a:lstStyle/>
          <a:p>
            <a:pPr algn="ctr"/>
            <a:r>
              <a:rPr lang="en-US" sz="3600" b="1" dirty="0">
                <a:solidFill>
                  <a:srgbClr val="FFFF00"/>
                </a:solidFill>
              </a:rPr>
              <a:t>America’s Professional School Bus Drivers:</a:t>
            </a:r>
            <a:br>
              <a:rPr lang="en-US" sz="3600" b="1" dirty="0">
                <a:solidFill>
                  <a:srgbClr val="FFFF00"/>
                </a:solidFill>
              </a:rPr>
            </a:br>
            <a:r>
              <a:rPr lang="en-US" sz="3600" b="1" dirty="0">
                <a:solidFill>
                  <a:srgbClr val="FFFF00"/>
                </a:solidFill>
              </a:rPr>
              <a:t>Their Importance, Qualifications, and Performance</a:t>
            </a:r>
          </a:p>
        </p:txBody>
      </p:sp>
      <p:sp>
        <p:nvSpPr>
          <p:cNvPr id="7" name="Text Placeholder 6">
            <a:extLst>
              <a:ext uri="{FF2B5EF4-FFF2-40B4-BE49-F238E27FC236}">
                <a16:creationId xmlns:a16="http://schemas.microsoft.com/office/drawing/2014/main" xmlns="" id="{8E240919-A430-4EEA-8D40-EA9D52B853BB}"/>
              </a:ext>
            </a:extLst>
          </p:cNvPr>
          <p:cNvSpPr>
            <a:spLocks noGrp="1"/>
          </p:cNvSpPr>
          <p:nvPr>
            <p:ph type="body" sz="half" idx="2"/>
          </p:nvPr>
        </p:nvSpPr>
        <p:spPr>
          <a:xfrm>
            <a:off x="389214" y="2678087"/>
            <a:ext cx="4447830" cy="1501826"/>
          </a:xfrm>
        </p:spPr>
        <p:txBody>
          <a:bodyPr>
            <a:noAutofit/>
          </a:bodyPr>
          <a:lstStyle/>
          <a:p>
            <a:r>
              <a:rPr lang="en-US" sz="2400" dirty="0"/>
              <a:t>51</a:t>
            </a:r>
            <a:r>
              <a:rPr lang="en-US" sz="2400" baseline="30000" dirty="0"/>
              <a:t>st</a:t>
            </a:r>
            <a:r>
              <a:rPr lang="en-US" sz="2400" dirty="0"/>
              <a:t> OPTA Summer Conference</a:t>
            </a:r>
          </a:p>
          <a:p>
            <a:r>
              <a:rPr lang="en-US" sz="2400" dirty="0"/>
              <a:t>Charlie Hood, Executive Director, NASDPTS</a:t>
            </a:r>
          </a:p>
        </p:txBody>
      </p:sp>
      <p:pic>
        <p:nvPicPr>
          <p:cNvPr id="3" name="Picture 2">
            <a:extLst>
              <a:ext uri="{FF2B5EF4-FFF2-40B4-BE49-F238E27FC236}">
                <a16:creationId xmlns:a16="http://schemas.microsoft.com/office/drawing/2014/main" xmlns="" id="{EDDC1DC1-DBD6-42BB-A98B-3311076FB2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3582" y="2213113"/>
            <a:ext cx="6639361" cy="4425535"/>
          </a:xfrm>
          <a:prstGeom prst="rect">
            <a:avLst/>
          </a:prstGeom>
        </p:spPr>
      </p:pic>
      <p:pic>
        <p:nvPicPr>
          <p:cNvPr id="4" name="Picture 3">
            <a:extLst>
              <a:ext uri="{FF2B5EF4-FFF2-40B4-BE49-F238E27FC236}">
                <a16:creationId xmlns:a16="http://schemas.microsoft.com/office/drawing/2014/main" xmlns="" id="{32ACF524-9261-4AFB-8535-1D643A5AF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332" y="4306957"/>
            <a:ext cx="3188443" cy="2146161"/>
          </a:xfrm>
          <a:prstGeom prst="rect">
            <a:avLst/>
          </a:prstGeom>
        </p:spPr>
      </p:pic>
    </p:spTree>
    <p:extLst>
      <p:ext uri="{BB962C8B-B14F-4D97-AF65-F5344CB8AC3E}">
        <p14:creationId xmlns:p14="http://schemas.microsoft.com/office/powerpoint/2010/main" val="1603752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354C-12AA-4802-89F2-170C450740B7}"/>
              </a:ext>
            </a:extLst>
          </p:cNvPr>
          <p:cNvSpPr>
            <a:spLocks noGrp="1"/>
          </p:cNvSpPr>
          <p:nvPr>
            <p:ph type="title"/>
          </p:nvPr>
        </p:nvSpPr>
        <p:spPr/>
        <p:txBody>
          <a:bodyPr>
            <a:normAutofit fontScale="90000"/>
          </a:bodyPr>
          <a:lstStyle/>
          <a:p>
            <a:r>
              <a:rPr lang="en-US" dirty="0"/>
              <a:t>What’s so tough about driving a bus?:</a:t>
            </a:r>
          </a:p>
        </p:txBody>
      </p:sp>
      <p:sp>
        <p:nvSpPr>
          <p:cNvPr id="3" name="Content Placeholder 2">
            <a:extLst>
              <a:ext uri="{FF2B5EF4-FFF2-40B4-BE49-F238E27FC236}">
                <a16:creationId xmlns:a16="http://schemas.microsoft.com/office/drawing/2014/main" xmlns="" id="{3D7F56F7-BBB3-40A6-BCA7-A93CB0338431}"/>
              </a:ext>
            </a:extLst>
          </p:cNvPr>
          <p:cNvSpPr>
            <a:spLocks noGrp="1"/>
          </p:cNvSpPr>
          <p:nvPr>
            <p:ph idx="1"/>
          </p:nvPr>
        </p:nvSpPr>
        <p:spPr/>
        <p:txBody>
          <a:bodyPr>
            <a:normAutofit/>
          </a:bodyPr>
          <a:lstStyle/>
          <a:p>
            <a:r>
              <a:rPr lang="en-US" dirty="0"/>
              <a:t>The term, “school bus driver” itself is insufficient.</a:t>
            </a:r>
          </a:p>
          <a:p>
            <a:r>
              <a:rPr lang="en-US" dirty="0"/>
              <a:t>School bus drivers must know laws, rules, and be proficient in:</a:t>
            </a:r>
          </a:p>
          <a:p>
            <a:pPr lvl="1"/>
            <a:r>
              <a:rPr lang="en-US" dirty="0"/>
              <a:t>Safely maneuvering a 40 foot vehicle;</a:t>
            </a:r>
          </a:p>
          <a:p>
            <a:pPr lvl="1"/>
            <a:r>
              <a:rPr lang="en-US" dirty="0"/>
              <a:t>Managing students in a firm, consistent, yet friendly manner;</a:t>
            </a:r>
          </a:p>
          <a:p>
            <a:pPr lvl="1"/>
            <a:r>
              <a:rPr lang="en-US" dirty="0"/>
              <a:t>Recognizing, intervening, and reporting signs of sexual harassment, bullying, or abuse;</a:t>
            </a:r>
          </a:p>
          <a:p>
            <a:pPr lvl="1"/>
            <a:r>
              <a:rPr lang="en-US" dirty="0"/>
              <a:t>Communicating effectively with parents, co-workers, and administrators;</a:t>
            </a:r>
          </a:p>
          <a:p>
            <a:pPr lvl="1"/>
            <a:r>
              <a:rPr lang="en-US" dirty="0"/>
              <a:t>Performing pre- and post-trip inspections of the school bus; </a:t>
            </a:r>
          </a:p>
          <a:p>
            <a:pPr lvl="1"/>
            <a:r>
              <a:rPr lang="en-US" dirty="0"/>
              <a:t>Learning and effectively operating new and ever-improving equipment and technologies on the bus; </a:t>
            </a:r>
          </a:p>
          <a:p>
            <a:pPr lvl="1"/>
            <a:endParaRPr lang="en-US" dirty="0"/>
          </a:p>
          <a:p>
            <a:endParaRPr lang="en-US" dirty="0"/>
          </a:p>
        </p:txBody>
      </p:sp>
    </p:spTree>
    <p:extLst>
      <p:ext uri="{BB962C8B-B14F-4D97-AF65-F5344CB8AC3E}">
        <p14:creationId xmlns:p14="http://schemas.microsoft.com/office/powerpoint/2010/main" val="380693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354C-12AA-4802-89F2-170C450740B7}"/>
              </a:ext>
            </a:extLst>
          </p:cNvPr>
          <p:cNvSpPr>
            <a:spLocks noGrp="1"/>
          </p:cNvSpPr>
          <p:nvPr>
            <p:ph type="title"/>
          </p:nvPr>
        </p:nvSpPr>
        <p:spPr/>
        <p:txBody>
          <a:bodyPr>
            <a:normAutofit fontScale="90000"/>
          </a:bodyPr>
          <a:lstStyle/>
          <a:p>
            <a:r>
              <a:rPr lang="en-US" dirty="0"/>
              <a:t>What’s so tough about driving a bus?:</a:t>
            </a:r>
          </a:p>
        </p:txBody>
      </p:sp>
      <p:sp>
        <p:nvSpPr>
          <p:cNvPr id="3" name="Content Placeholder 2">
            <a:extLst>
              <a:ext uri="{FF2B5EF4-FFF2-40B4-BE49-F238E27FC236}">
                <a16:creationId xmlns:a16="http://schemas.microsoft.com/office/drawing/2014/main" xmlns="" id="{3D7F56F7-BBB3-40A6-BCA7-A93CB0338431}"/>
              </a:ext>
            </a:extLst>
          </p:cNvPr>
          <p:cNvSpPr>
            <a:spLocks noGrp="1"/>
          </p:cNvSpPr>
          <p:nvPr>
            <p:ph idx="1"/>
          </p:nvPr>
        </p:nvSpPr>
        <p:spPr/>
        <p:txBody>
          <a:bodyPr>
            <a:normAutofit/>
          </a:bodyPr>
          <a:lstStyle/>
          <a:p>
            <a:r>
              <a:rPr lang="en-US" dirty="0"/>
              <a:t>School bus drivers must know laws, rules, and be proficient in:</a:t>
            </a:r>
          </a:p>
          <a:p>
            <a:pPr lvl="1"/>
            <a:r>
              <a:rPr lang="en-US" dirty="0"/>
              <a:t>Dealing with confidential student information in a legally compliant and responsible manner;</a:t>
            </a:r>
          </a:p>
          <a:p>
            <a:pPr lvl="1"/>
            <a:r>
              <a:rPr lang="en-US" dirty="0"/>
              <a:t> Avoiding distractions; </a:t>
            </a:r>
          </a:p>
          <a:p>
            <a:pPr lvl="1"/>
            <a:r>
              <a:rPr lang="en-US" dirty="0"/>
              <a:t>Dealing with road and weather hazards; </a:t>
            </a:r>
          </a:p>
          <a:p>
            <a:pPr lvl="1"/>
            <a:r>
              <a:rPr lang="en-US" dirty="0"/>
              <a:t>Dealing with student medical issues;</a:t>
            </a:r>
          </a:p>
          <a:p>
            <a:pPr lvl="1"/>
            <a:r>
              <a:rPr lang="en-US" dirty="0"/>
              <a:t>Adapting to changes in routes and stops; </a:t>
            </a:r>
          </a:p>
          <a:p>
            <a:pPr lvl="1"/>
            <a:r>
              <a:rPr lang="en-US" dirty="0"/>
              <a:t>Being knowledgeable of individual students’ needs, especially those of students with disabilities, while ensuring confidentiality;</a:t>
            </a:r>
          </a:p>
          <a:p>
            <a:pPr lvl="1"/>
            <a:r>
              <a:rPr lang="en-US" dirty="0"/>
              <a:t> Knowing federal, state, and local laws;</a:t>
            </a:r>
          </a:p>
          <a:p>
            <a:pPr lvl="1"/>
            <a:r>
              <a:rPr lang="en-US" dirty="0"/>
              <a:t> And on and on…</a:t>
            </a:r>
          </a:p>
          <a:p>
            <a:pPr lvl="1"/>
            <a:endParaRPr lang="en-US" dirty="0"/>
          </a:p>
          <a:p>
            <a:endParaRPr lang="en-US" dirty="0"/>
          </a:p>
        </p:txBody>
      </p:sp>
    </p:spTree>
    <p:extLst>
      <p:ext uri="{BB962C8B-B14F-4D97-AF65-F5344CB8AC3E}">
        <p14:creationId xmlns:p14="http://schemas.microsoft.com/office/powerpoint/2010/main" val="90555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E56B6C5-9212-488F-B45F-72AE01A3164F}"/>
              </a:ext>
            </a:extLst>
          </p:cNvPr>
          <p:cNvPicPr>
            <a:picLocks noChangeAspect="1"/>
          </p:cNvPicPr>
          <p:nvPr/>
        </p:nvPicPr>
        <p:blipFill>
          <a:blip r:embed="rId2"/>
          <a:stretch>
            <a:fillRect/>
          </a:stretch>
        </p:blipFill>
        <p:spPr>
          <a:xfrm>
            <a:off x="261577" y="575166"/>
            <a:ext cx="11483316" cy="1626000"/>
          </a:xfrm>
          <a:prstGeom prst="rect">
            <a:avLst/>
          </a:prstGeom>
        </p:spPr>
      </p:pic>
      <p:pic>
        <p:nvPicPr>
          <p:cNvPr id="3" name="Picture 2">
            <a:extLst>
              <a:ext uri="{FF2B5EF4-FFF2-40B4-BE49-F238E27FC236}">
                <a16:creationId xmlns:a16="http://schemas.microsoft.com/office/drawing/2014/main" xmlns="" id="{AD38D289-4D22-4E16-821C-3D8E028F22C3}"/>
              </a:ext>
            </a:extLst>
          </p:cNvPr>
          <p:cNvPicPr>
            <a:picLocks noChangeAspect="1"/>
          </p:cNvPicPr>
          <p:nvPr/>
        </p:nvPicPr>
        <p:blipFill>
          <a:blip r:embed="rId3"/>
          <a:stretch>
            <a:fillRect/>
          </a:stretch>
        </p:blipFill>
        <p:spPr>
          <a:xfrm>
            <a:off x="82657" y="2798020"/>
            <a:ext cx="12026685" cy="1261959"/>
          </a:xfrm>
          <a:prstGeom prst="rect">
            <a:avLst/>
          </a:prstGeom>
        </p:spPr>
      </p:pic>
      <p:pic>
        <p:nvPicPr>
          <p:cNvPr id="4" name="Picture 3">
            <a:extLst>
              <a:ext uri="{FF2B5EF4-FFF2-40B4-BE49-F238E27FC236}">
                <a16:creationId xmlns:a16="http://schemas.microsoft.com/office/drawing/2014/main" xmlns="" id="{AFF8C402-4CF9-40F4-9936-C2268B31A2C4}"/>
              </a:ext>
            </a:extLst>
          </p:cNvPr>
          <p:cNvPicPr>
            <a:picLocks noChangeAspect="1"/>
          </p:cNvPicPr>
          <p:nvPr/>
        </p:nvPicPr>
        <p:blipFill>
          <a:blip r:embed="rId4"/>
          <a:stretch>
            <a:fillRect/>
          </a:stretch>
        </p:blipFill>
        <p:spPr>
          <a:xfrm>
            <a:off x="633803" y="4656833"/>
            <a:ext cx="10924394" cy="1511672"/>
          </a:xfrm>
          <a:prstGeom prst="rect">
            <a:avLst/>
          </a:prstGeom>
        </p:spPr>
      </p:pic>
    </p:spTree>
    <p:extLst>
      <p:ext uri="{BB962C8B-B14F-4D97-AF65-F5344CB8AC3E}">
        <p14:creationId xmlns:p14="http://schemas.microsoft.com/office/powerpoint/2010/main" val="40365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C35BED-E6E2-46C2-9833-8FED745B06B7}"/>
              </a:ext>
            </a:extLst>
          </p:cNvPr>
          <p:cNvPicPr>
            <a:picLocks noChangeAspect="1"/>
          </p:cNvPicPr>
          <p:nvPr/>
        </p:nvPicPr>
        <p:blipFill>
          <a:blip r:embed="rId2"/>
          <a:stretch>
            <a:fillRect/>
          </a:stretch>
        </p:blipFill>
        <p:spPr>
          <a:xfrm>
            <a:off x="3113745" y="196947"/>
            <a:ext cx="5964509" cy="6464105"/>
          </a:xfrm>
          <a:prstGeom prst="rect">
            <a:avLst/>
          </a:prstGeom>
        </p:spPr>
      </p:pic>
    </p:spTree>
    <p:extLst>
      <p:ext uri="{BB962C8B-B14F-4D97-AF65-F5344CB8AC3E}">
        <p14:creationId xmlns:p14="http://schemas.microsoft.com/office/powerpoint/2010/main" val="64578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966077-C264-4F9F-959F-BF7AC2C03F8C}"/>
              </a:ext>
            </a:extLst>
          </p:cNvPr>
          <p:cNvPicPr>
            <a:picLocks noChangeAspect="1"/>
          </p:cNvPicPr>
          <p:nvPr/>
        </p:nvPicPr>
        <p:blipFill>
          <a:blip r:embed="rId2"/>
          <a:stretch>
            <a:fillRect/>
          </a:stretch>
        </p:blipFill>
        <p:spPr>
          <a:xfrm>
            <a:off x="2686037" y="137644"/>
            <a:ext cx="6567454" cy="6604119"/>
          </a:xfrm>
          <a:prstGeom prst="rect">
            <a:avLst/>
          </a:prstGeom>
        </p:spPr>
      </p:pic>
    </p:spTree>
    <p:extLst>
      <p:ext uri="{BB962C8B-B14F-4D97-AF65-F5344CB8AC3E}">
        <p14:creationId xmlns:p14="http://schemas.microsoft.com/office/powerpoint/2010/main" val="204299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89A7D73-870B-47A2-8354-6A9CB6D033FE}"/>
              </a:ext>
            </a:extLst>
          </p:cNvPr>
          <p:cNvPicPr>
            <a:picLocks noChangeAspect="1"/>
          </p:cNvPicPr>
          <p:nvPr/>
        </p:nvPicPr>
        <p:blipFill>
          <a:blip r:embed="rId2"/>
          <a:stretch>
            <a:fillRect/>
          </a:stretch>
        </p:blipFill>
        <p:spPr>
          <a:xfrm>
            <a:off x="621062" y="127061"/>
            <a:ext cx="10949875" cy="6603877"/>
          </a:xfrm>
          <a:prstGeom prst="rect">
            <a:avLst/>
          </a:prstGeom>
        </p:spPr>
      </p:pic>
    </p:spTree>
    <p:extLst>
      <p:ext uri="{BB962C8B-B14F-4D97-AF65-F5344CB8AC3E}">
        <p14:creationId xmlns:p14="http://schemas.microsoft.com/office/powerpoint/2010/main" val="255782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724FAE-4524-4D2F-B4A3-6C7FE1D699C0}"/>
              </a:ext>
            </a:extLst>
          </p:cNvPr>
          <p:cNvPicPr>
            <a:picLocks noChangeAspect="1"/>
          </p:cNvPicPr>
          <p:nvPr/>
        </p:nvPicPr>
        <p:blipFill>
          <a:blip r:embed="rId2"/>
          <a:stretch>
            <a:fillRect/>
          </a:stretch>
        </p:blipFill>
        <p:spPr>
          <a:xfrm>
            <a:off x="126609" y="699923"/>
            <a:ext cx="11845832" cy="1130198"/>
          </a:xfrm>
          <a:prstGeom prst="rect">
            <a:avLst/>
          </a:prstGeom>
        </p:spPr>
      </p:pic>
      <p:pic>
        <p:nvPicPr>
          <p:cNvPr id="3" name="Picture 2">
            <a:extLst>
              <a:ext uri="{FF2B5EF4-FFF2-40B4-BE49-F238E27FC236}">
                <a16:creationId xmlns:a16="http://schemas.microsoft.com/office/drawing/2014/main" xmlns="" id="{E1969A8E-2C6E-4354-9A57-F87C7A8CE8EC}"/>
              </a:ext>
            </a:extLst>
          </p:cNvPr>
          <p:cNvPicPr>
            <a:picLocks noChangeAspect="1"/>
          </p:cNvPicPr>
          <p:nvPr/>
        </p:nvPicPr>
        <p:blipFill>
          <a:blip r:embed="rId3"/>
          <a:stretch>
            <a:fillRect/>
          </a:stretch>
        </p:blipFill>
        <p:spPr>
          <a:xfrm>
            <a:off x="109779" y="2143880"/>
            <a:ext cx="11972441" cy="2570240"/>
          </a:xfrm>
          <a:prstGeom prst="rect">
            <a:avLst/>
          </a:prstGeom>
        </p:spPr>
      </p:pic>
      <p:pic>
        <p:nvPicPr>
          <p:cNvPr id="4" name="Picture 3">
            <a:extLst>
              <a:ext uri="{FF2B5EF4-FFF2-40B4-BE49-F238E27FC236}">
                <a16:creationId xmlns:a16="http://schemas.microsoft.com/office/drawing/2014/main" xmlns="" id="{6DAB9A6E-6ADB-443C-9B03-46DC8FA06A18}"/>
              </a:ext>
            </a:extLst>
          </p:cNvPr>
          <p:cNvPicPr>
            <a:picLocks noChangeAspect="1"/>
          </p:cNvPicPr>
          <p:nvPr/>
        </p:nvPicPr>
        <p:blipFill>
          <a:blip r:embed="rId4"/>
          <a:stretch>
            <a:fillRect/>
          </a:stretch>
        </p:blipFill>
        <p:spPr>
          <a:xfrm>
            <a:off x="805546" y="4804509"/>
            <a:ext cx="9146004" cy="1892766"/>
          </a:xfrm>
          <a:prstGeom prst="rect">
            <a:avLst/>
          </a:prstGeom>
        </p:spPr>
      </p:pic>
    </p:spTree>
    <p:extLst>
      <p:ext uri="{BB962C8B-B14F-4D97-AF65-F5344CB8AC3E}">
        <p14:creationId xmlns:p14="http://schemas.microsoft.com/office/powerpoint/2010/main" val="233185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C1EB6-41F9-4193-9927-80254A8AF1D9}"/>
              </a:ext>
            </a:extLst>
          </p:cNvPr>
          <p:cNvSpPr>
            <a:spLocks noGrp="1"/>
          </p:cNvSpPr>
          <p:nvPr>
            <p:ph type="title"/>
          </p:nvPr>
        </p:nvSpPr>
        <p:spPr>
          <a:xfrm>
            <a:off x="838200" y="914745"/>
            <a:ext cx="10515600" cy="5028510"/>
          </a:xfrm>
        </p:spPr>
        <p:txBody>
          <a:bodyPr>
            <a:normAutofit fontScale="90000"/>
          </a:bodyPr>
          <a:lstStyle/>
          <a:p>
            <a:r>
              <a:rPr lang="en-US" dirty="0">
                <a:solidFill>
                  <a:schemeClr val="accent5"/>
                </a:solidFill>
              </a:rPr>
              <a:t>America’s nearly one-half million school bus drivers do a remarkable job each and every day of keeping children safe, often with little respect or understanding by the public and for minimal pay.  Unfortunately, even a few “drivers behaving badly” are unacceptable.  We are in a business that demands zero tolerance for defects.</a:t>
            </a:r>
          </a:p>
        </p:txBody>
      </p:sp>
    </p:spTree>
    <p:extLst>
      <p:ext uri="{BB962C8B-B14F-4D97-AF65-F5344CB8AC3E}">
        <p14:creationId xmlns:p14="http://schemas.microsoft.com/office/powerpoint/2010/main" val="203993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935B01-2267-47E6-8680-C6E20D14BA0B}"/>
              </a:ext>
            </a:extLst>
          </p:cNvPr>
          <p:cNvSpPr>
            <a:spLocks noGrp="1"/>
          </p:cNvSpPr>
          <p:nvPr>
            <p:ph type="title"/>
          </p:nvPr>
        </p:nvSpPr>
        <p:spPr/>
        <p:txBody>
          <a:bodyPr/>
          <a:lstStyle/>
          <a:p>
            <a:r>
              <a:rPr lang="en-US" dirty="0"/>
              <a:t>Our successful history:</a:t>
            </a:r>
          </a:p>
        </p:txBody>
      </p:sp>
      <p:sp>
        <p:nvSpPr>
          <p:cNvPr id="3" name="Content Placeholder 2">
            <a:extLst>
              <a:ext uri="{FF2B5EF4-FFF2-40B4-BE49-F238E27FC236}">
                <a16:creationId xmlns:a16="http://schemas.microsoft.com/office/drawing/2014/main" xmlns="" id="{A5E9B381-3E81-4456-B487-461A8991007D}"/>
              </a:ext>
            </a:extLst>
          </p:cNvPr>
          <p:cNvSpPr>
            <a:spLocks noGrp="1"/>
          </p:cNvSpPr>
          <p:nvPr>
            <p:ph idx="1"/>
          </p:nvPr>
        </p:nvSpPr>
        <p:spPr/>
        <p:txBody>
          <a:bodyPr>
            <a:normAutofit fontScale="85000" lnSpcReduction="20000"/>
          </a:bodyPr>
          <a:lstStyle/>
          <a:p>
            <a:r>
              <a:rPr lang="en-US" dirty="0"/>
              <a:t>For much of our nearly 100 year history, unlike other modes, school bus vehicle and driver safety have been largely self regulated.</a:t>
            </a:r>
          </a:p>
          <a:p>
            <a:r>
              <a:rPr lang="en-US" dirty="0"/>
              <a:t>Since the early 1920's when training manuals for school bus drivers were developed, private and public entities have continued their efforts to develop and improve school bus driver training.</a:t>
            </a:r>
          </a:p>
          <a:p>
            <a:r>
              <a:rPr lang="en-US" dirty="0"/>
              <a:t>In 1939, education and transportation professionals convened the first National Conference (now “Congress”) on School Transportation (NCST). The NCST, held most recently in 2015 for the sixteenth time, provides a forum for delegates from nearly all states to deliberate and adopt standards, specifications and procedures in all aspects of student transportation. The resulting document, now known as the National School Transportation Specifications and Procedures, is advisory and represents the national consensus among student transportation professionals regarding a broad range of topics, including recommendations for what school bus drivers should know and do.</a:t>
            </a:r>
          </a:p>
          <a:p>
            <a:endParaRPr lang="en-US" dirty="0"/>
          </a:p>
          <a:p>
            <a:endParaRPr lang="en-US" dirty="0"/>
          </a:p>
        </p:txBody>
      </p:sp>
    </p:spTree>
    <p:extLst>
      <p:ext uri="{BB962C8B-B14F-4D97-AF65-F5344CB8AC3E}">
        <p14:creationId xmlns:p14="http://schemas.microsoft.com/office/powerpoint/2010/main" val="428153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9669A3-B682-40D4-BF20-1EC57EFC7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602" y="254812"/>
            <a:ext cx="8830641" cy="6348375"/>
          </a:xfrm>
          <a:prstGeom prst="rect">
            <a:avLst/>
          </a:prstGeom>
        </p:spPr>
      </p:pic>
    </p:spTree>
    <p:extLst>
      <p:ext uri="{BB962C8B-B14F-4D97-AF65-F5344CB8AC3E}">
        <p14:creationId xmlns:p14="http://schemas.microsoft.com/office/powerpoint/2010/main" val="398285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5E4A7D-D45D-4D2F-AE3A-D804D0920CAA}"/>
              </a:ext>
            </a:extLst>
          </p:cNvPr>
          <p:cNvSpPr>
            <a:spLocks noGrp="1"/>
          </p:cNvSpPr>
          <p:nvPr>
            <p:ph type="title"/>
          </p:nvPr>
        </p:nvSpPr>
        <p:spPr/>
        <p:txBody>
          <a:bodyPr/>
          <a:lstStyle/>
          <a:p>
            <a:pPr algn="ctr"/>
            <a:r>
              <a:rPr lang="en-US" dirty="0">
                <a:solidFill>
                  <a:schemeClr val="accent5"/>
                </a:solidFill>
              </a:rPr>
              <a:t>What this workshop is NOT:</a:t>
            </a:r>
          </a:p>
        </p:txBody>
      </p:sp>
      <p:sp>
        <p:nvSpPr>
          <p:cNvPr id="3" name="Content Placeholder 2">
            <a:extLst>
              <a:ext uri="{FF2B5EF4-FFF2-40B4-BE49-F238E27FC236}">
                <a16:creationId xmlns:a16="http://schemas.microsoft.com/office/drawing/2014/main" xmlns="" id="{0A4E0140-1DF6-450E-BDFC-9BE29E2E99EB}"/>
              </a:ext>
            </a:extLst>
          </p:cNvPr>
          <p:cNvSpPr>
            <a:spLocks noGrp="1"/>
          </p:cNvSpPr>
          <p:nvPr>
            <p:ph idx="1"/>
          </p:nvPr>
        </p:nvSpPr>
        <p:spPr/>
        <p:txBody>
          <a:bodyPr>
            <a:normAutofit/>
          </a:bodyPr>
          <a:lstStyle/>
          <a:p>
            <a:r>
              <a:rPr lang="en-US" sz="3200" dirty="0">
                <a:solidFill>
                  <a:schemeClr val="tx1"/>
                </a:solidFill>
              </a:rPr>
              <a:t>Not about bashing school bus drivers</a:t>
            </a:r>
          </a:p>
          <a:p>
            <a:r>
              <a:rPr lang="en-US" sz="3200" dirty="0">
                <a:solidFill>
                  <a:schemeClr val="tx1"/>
                </a:solidFill>
              </a:rPr>
              <a:t>Not about how to recruit and retain sufficient drivers (unfortunately)</a:t>
            </a:r>
          </a:p>
          <a:p>
            <a:r>
              <a:rPr lang="en-US" sz="3200" dirty="0">
                <a:solidFill>
                  <a:schemeClr val="tx1"/>
                </a:solidFill>
              </a:rPr>
              <a:t>Not about recommending new federal mandates (OK, maybe one or two)</a:t>
            </a:r>
          </a:p>
          <a:p>
            <a:r>
              <a:rPr lang="en-US" sz="3200" dirty="0">
                <a:solidFill>
                  <a:schemeClr val="tx1"/>
                </a:solidFill>
              </a:rPr>
              <a:t>Absolutely NOT about suggesting that school buses are unsafe</a:t>
            </a:r>
          </a:p>
          <a:p>
            <a:r>
              <a:rPr lang="en-US" sz="3200" dirty="0">
                <a:solidFill>
                  <a:schemeClr val="tx1"/>
                </a:solidFill>
              </a:rPr>
              <a:t>Not about buying into alarmist media narratives</a:t>
            </a:r>
          </a:p>
        </p:txBody>
      </p:sp>
    </p:spTree>
    <p:extLst>
      <p:ext uri="{BB962C8B-B14F-4D97-AF65-F5344CB8AC3E}">
        <p14:creationId xmlns:p14="http://schemas.microsoft.com/office/powerpoint/2010/main" val="180217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935B01-2267-47E6-8680-C6E20D14BA0B}"/>
              </a:ext>
            </a:extLst>
          </p:cNvPr>
          <p:cNvSpPr>
            <a:spLocks noGrp="1"/>
          </p:cNvSpPr>
          <p:nvPr>
            <p:ph type="title"/>
          </p:nvPr>
        </p:nvSpPr>
        <p:spPr/>
        <p:txBody>
          <a:bodyPr/>
          <a:lstStyle/>
          <a:p>
            <a:r>
              <a:rPr lang="en-US" dirty="0"/>
              <a:t>Our successful history:</a:t>
            </a:r>
          </a:p>
        </p:txBody>
      </p:sp>
      <p:sp>
        <p:nvSpPr>
          <p:cNvPr id="3" name="Content Placeholder 2">
            <a:extLst>
              <a:ext uri="{FF2B5EF4-FFF2-40B4-BE49-F238E27FC236}">
                <a16:creationId xmlns:a16="http://schemas.microsoft.com/office/drawing/2014/main" xmlns="" id="{A5E9B381-3E81-4456-B487-461A8991007D}"/>
              </a:ext>
            </a:extLst>
          </p:cNvPr>
          <p:cNvSpPr>
            <a:spLocks noGrp="1"/>
          </p:cNvSpPr>
          <p:nvPr>
            <p:ph idx="1"/>
          </p:nvPr>
        </p:nvSpPr>
        <p:spPr/>
        <p:txBody>
          <a:bodyPr>
            <a:normAutofit/>
          </a:bodyPr>
          <a:lstStyle/>
          <a:p>
            <a:endParaRPr lang="en-US" dirty="0"/>
          </a:p>
          <a:p>
            <a:r>
              <a:rPr lang="en-US" dirty="0"/>
              <a:t>In 1974 Congress mandated that NHTSA develop what became the April , 1977 and later Federal Motor Vehicle Safety Standards.</a:t>
            </a:r>
          </a:p>
          <a:p>
            <a:r>
              <a:rPr lang="en-US" dirty="0"/>
              <a:t>In 1991 Congress passed the Omnibus Transportation Employees Testing Act requiring drug and alcohol testing of all commercial drivers.</a:t>
            </a:r>
          </a:p>
          <a:p>
            <a:r>
              <a:rPr lang="en-US" dirty="0"/>
              <a:t>In 1992 the CDL program was implemented.</a:t>
            </a:r>
          </a:p>
          <a:p>
            <a:endParaRPr lang="en-US" dirty="0"/>
          </a:p>
        </p:txBody>
      </p:sp>
    </p:spTree>
    <p:extLst>
      <p:ext uri="{BB962C8B-B14F-4D97-AF65-F5344CB8AC3E}">
        <p14:creationId xmlns:p14="http://schemas.microsoft.com/office/powerpoint/2010/main" val="307462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E821A-67D5-43F6-A29F-45F463BDD96F}"/>
              </a:ext>
            </a:extLst>
          </p:cNvPr>
          <p:cNvSpPr>
            <a:spLocks noGrp="1"/>
          </p:cNvSpPr>
          <p:nvPr>
            <p:ph type="title"/>
          </p:nvPr>
        </p:nvSpPr>
        <p:spPr/>
        <p:txBody>
          <a:bodyPr>
            <a:normAutofit fontScale="90000"/>
          </a:bodyPr>
          <a:lstStyle/>
          <a:p>
            <a:r>
              <a:rPr lang="en-US" dirty="0"/>
              <a:t>So how do we deal with bad actors and mitigate real or perceived damage?</a:t>
            </a:r>
          </a:p>
        </p:txBody>
      </p:sp>
      <p:sp>
        <p:nvSpPr>
          <p:cNvPr id="3" name="Content Placeholder 2">
            <a:extLst>
              <a:ext uri="{FF2B5EF4-FFF2-40B4-BE49-F238E27FC236}">
                <a16:creationId xmlns:a16="http://schemas.microsoft.com/office/drawing/2014/main" xmlns="" id="{0FADF702-6EAC-4640-B176-AFAA346F8FB3}"/>
              </a:ext>
            </a:extLst>
          </p:cNvPr>
          <p:cNvSpPr>
            <a:spLocks noGrp="1"/>
          </p:cNvSpPr>
          <p:nvPr>
            <p:ph idx="1"/>
          </p:nvPr>
        </p:nvSpPr>
        <p:spPr/>
        <p:txBody>
          <a:bodyPr/>
          <a:lstStyle/>
          <a:p>
            <a:r>
              <a:rPr lang="en-US" dirty="0"/>
              <a:t>NASDPTS decided the first step was to </a:t>
            </a:r>
            <a:r>
              <a:rPr lang="en-US" u="sng" dirty="0"/>
              <a:t>outline</a:t>
            </a:r>
            <a:r>
              <a:rPr lang="en-US" dirty="0"/>
              <a:t>:</a:t>
            </a:r>
          </a:p>
          <a:p>
            <a:pPr lvl="1"/>
            <a:r>
              <a:rPr lang="en-US" dirty="0"/>
              <a:t>The existing safety record of school bus drivers</a:t>
            </a:r>
          </a:p>
          <a:p>
            <a:pPr lvl="1"/>
            <a:r>
              <a:rPr lang="en-US" dirty="0"/>
              <a:t>Why professional school bus driving is important</a:t>
            </a:r>
          </a:p>
          <a:p>
            <a:pPr lvl="1"/>
            <a:r>
              <a:rPr lang="en-US" dirty="0"/>
              <a:t>What national requirements already exist</a:t>
            </a:r>
          </a:p>
          <a:p>
            <a:pPr lvl="1"/>
            <a:r>
              <a:rPr lang="en-US" dirty="0"/>
              <a:t>What state and local requirements are common, but not universal (for example, criminal background checks)</a:t>
            </a:r>
          </a:p>
          <a:p>
            <a:pPr lvl="1"/>
            <a:r>
              <a:rPr lang="en-US" dirty="0"/>
              <a:t>What basic requirements for licensure, training, qualifications, and performance should every school bus driver have to meet (including contracted, private school, and charter school drivers)</a:t>
            </a:r>
          </a:p>
          <a:p>
            <a:pPr lvl="1"/>
            <a:r>
              <a:rPr lang="en-US" dirty="0"/>
              <a:t>What should school districts and other hiring entities should be doing to prevent or stop instances of non-compliance</a:t>
            </a:r>
          </a:p>
        </p:txBody>
      </p:sp>
    </p:spTree>
    <p:extLst>
      <p:ext uri="{BB962C8B-B14F-4D97-AF65-F5344CB8AC3E}">
        <p14:creationId xmlns:p14="http://schemas.microsoft.com/office/powerpoint/2010/main" val="37078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03E4C-3DE2-4B8B-945F-37C058A35202}"/>
              </a:ext>
            </a:extLst>
          </p:cNvPr>
          <p:cNvSpPr>
            <a:spLocks noGrp="1"/>
          </p:cNvSpPr>
          <p:nvPr>
            <p:ph type="title"/>
          </p:nvPr>
        </p:nvSpPr>
        <p:spPr/>
        <p:txBody>
          <a:bodyPr/>
          <a:lstStyle/>
          <a:p>
            <a:r>
              <a:rPr lang="en-US" dirty="0"/>
              <a:t>May 2018 NASDPTS Position Paper</a:t>
            </a:r>
          </a:p>
        </p:txBody>
      </p:sp>
      <p:pic>
        <p:nvPicPr>
          <p:cNvPr id="4" name="Picture 3">
            <a:extLst>
              <a:ext uri="{FF2B5EF4-FFF2-40B4-BE49-F238E27FC236}">
                <a16:creationId xmlns:a16="http://schemas.microsoft.com/office/drawing/2014/main" xmlns="" id="{36AB8923-B097-47F4-9E42-3E8980D66FF4}"/>
              </a:ext>
            </a:extLst>
          </p:cNvPr>
          <p:cNvPicPr>
            <a:picLocks noChangeAspect="1"/>
          </p:cNvPicPr>
          <p:nvPr/>
        </p:nvPicPr>
        <p:blipFill>
          <a:blip r:embed="rId2"/>
          <a:stretch>
            <a:fillRect/>
          </a:stretch>
        </p:blipFill>
        <p:spPr>
          <a:xfrm>
            <a:off x="1506353" y="1389846"/>
            <a:ext cx="9179293" cy="4427779"/>
          </a:xfrm>
          <a:prstGeom prst="rect">
            <a:avLst/>
          </a:prstGeom>
        </p:spPr>
      </p:pic>
      <p:sp>
        <p:nvSpPr>
          <p:cNvPr id="5" name="TextBox 4">
            <a:extLst>
              <a:ext uri="{FF2B5EF4-FFF2-40B4-BE49-F238E27FC236}">
                <a16:creationId xmlns:a16="http://schemas.microsoft.com/office/drawing/2014/main" xmlns="" id="{3FC74216-074D-43FC-9778-E01BD9274358}"/>
              </a:ext>
            </a:extLst>
          </p:cNvPr>
          <p:cNvSpPr txBox="1"/>
          <p:nvPr/>
        </p:nvSpPr>
        <p:spPr>
          <a:xfrm>
            <a:off x="703385" y="6035040"/>
            <a:ext cx="10515600" cy="369332"/>
          </a:xfrm>
          <a:prstGeom prst="rect">
            <a:avLst/>
          </a:prstGeom>
          <a:noFill/>
        </p:spPr>
        <p:txBody>
          <a:bodyPr wrap="square" rtlCol="0">
            <a:spAutoFit/>
          </a:bodyPr>
          <a:lstStyle/>
          <a:p>
            <a:r>
              <a:rPr lang="en-US" dirty="0"/>
              <a:t>Available at: http://www.nasdpts.org/Operations/Drivers.html</a:t>
            </a:r>
          </a:p>
        </p:txBody>
      </p:sp>
    </p:spTree>
    <p:extLst>
      <p:ext uri="{BB962C8B-B14F-4D97-AF65-F5344CB8AC3E}">
        <p14:creationId xmlns:p14="http://schemas.microsoft.com/office/powerpoint/2010/main" val="295277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BE1EB-8E2B-46F9-915B-0DE3469B0CF6}"/>
              </a:ext>
            </a:extLst>
          </p:cNvPr>
          <p:cNvSpPr>
            <a:spLocks noGrp="1"/>
          </p:cNvSpPr>
          <p:nvPr>
            <p:ph type="title"/>
          </p:nvPr>
        </p:nvSpPr>
        <p:spPr/>
        <p:txBody>
          <a:bodyPr/>
          <a:lstStyle/>
          <a:p>
            <a:r>
              <a:rPr lang="en-US" dirty="0"/>
              <a:t>Areas outlined in position paper:</a:t>
            </a:r>
          </a:p>
        </p:txBody>
      </p:sp>
      <p:sp>
        <p:nvSpPr>
          <p:cNvPr id="3" name="Content Placeholder 2">
            <a:extLst>
              <a:ext uri="{FF2B5EF4-FFF2-40B4-BE49-F238E27FC236}">
                <a16:creationId xmlns:a16="http://schemas.microsoft.com/office/drawing/2014/main" xmlns="" id="{5BEC80BE-6B13-4F84-9206-9B24B10D607D}"/>
              </a:ext>
            </a:extLst>
          </p:cNvPr>
          <p:cNvSpPr>
            <a:spLocks noGrp="1"/>
          </p:cNvSpPr>
          <p:nvPr>
            <p:ph idx="1"/>
          </p:nvPr>
        </p:nvSpPr>
        <p:spPr/>
        <p:txBody>
          <a:bodyPr>
            <a:normAutofit fontScale="92500"/>
          </a:bodyPr>
          <a:lstStyle/>
          <a:p>
            <a:r>
              <a:rPr lang="en-US" dirty="0"/>
              <a:t>Commercial Driver Licensing (CDL)- federal, but implemented by states</a:t>
            </a:r>
          </a:p>
          <a:p>
            <a:r>
              <a:rPr lang="en-US" dirty="0"/>
              <a:t>Pre-service Training- state and local, but to include new federal rules starting 2020 entry for level driver training (ELDT) of all new applicants</a:t>
            </a:r>
          </a:p>
          <a:p>
            <a:r>
              <a:rPr lang="en-US" dirty="0"/>
              <a:t>In-service Training- state and local</a:t>
            </a:r>
          </a:p>
          <a:p>
            <a:r>
              <a:rPr lang="en-US" dirty="0"/>
              <a:t>Criminal Background Checks- state and local</a:t>
            </a:r>
          </a:p>
          <a:p>
            <a:r>
              <a:rPr lang="en-US" dirty="0"/>
              <a:t>Drug and Alcohol Testing- federal; consequences mostly local</a:t>
            </a:r>
          </a:p>
          <a:p>
            <a:r>
              <a:rPr lang="en-US" dirty="0"/>
              <a:t>Medical Fitness- state and local; often similar to federal rules</a:t>
            </a:r>
          </a:p>
          <a:p>
            <a:r>
              <a:rPr lang="en-US" dirty="0"/>
              <a:t>Driving History Record- some federal; mostly state and local</a:t>
            </a:r>
          </a:p>
          <a:p>
            <a:r>
              <a:rPr lang="en-US" dirty="0"/>
              <a:t>Pre- and Post-trip Inspections by Drivers- state and local</a:t>
            </a:r>
          </a:p>
        </p:txBody>
      </p:sp>
    </p:spTree>
    <p:extLst>
      <p:ext uri="{BB962C8B-B14F-4D97-AF65-F5344CB8AC3E}">
        <p14:creationId xmlns:p14="http://schemas.microsoft.com/office/powerpoint/2010/main" val="22440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DCC83-E971-4908-AB7F-8CB5E74403A5}"/>
              </a:ext>
            </a:extLst>
          </p:cNvPr>
          <p:cNvSpPr>
            <a:spLocks noGrp="1"/>
          </p:cNvSpPr>
          <p:nvPr>
            <p:ph type="title"/>
          </p:nvPr>
        </p:nvSpPr>
        <p:spPr/>
        <p:txBody>
          <a:bodyPr>
            <a:normAutofit fontScale="90000"/>
          </a:bodyPr>
          <a:lstStyle/>
          <a:p>
            <a:pPr algn="ctr"/>
            <a:r>
              <a:rPr lang="en-US" dirty="0">
                <a:solidFill>
                  <a:schemeClr val="accent5"/>
                </a:solidFill>
              </a:rPr>
              <a:t>Next steps by all who regulate, employ, or supervise school bus drivers: </a:t>
            </a:r>
          </a:p>
        </p:txBody>
      </p:sp>
      <p:sp>
        <p:nvSpPr>
          <p:cNvPr id="3" name="Content Placeholder 2">
            <a:extLst>
              <a:ext uri="{FF2B5EF4-FFF2-40B4-BE49-F238E27FC236}">
                <a16:creationId xmlns:a16="http://schemas.microsoft.com/office/drawing/2014/main" xmlns="" id="{278FA0B4-BB7D-4822-86F5-C6600AE2783F}"/>
              </a:ext>
            </a:extLst>
          </p:cNvPr>
          <p:cNvSpPr>
            <a:spLocks noGrp="1"/>
          </p:cNvSpPr>
          <p:nvPr>
            <p:ph idx="1"/>
          </p:nvPr>
        </p:nvSpPr>
        <p:spPr/>
        <p:txBody>
          <a:bodyPr>
            <a:normAutofit/>
          </a:bodyPr>
          <a:lstStyle/>
          <a:p>
            <a:r>
              <a:rPr lang="en-US" dirty="0"/>
              <a:t>From the NASDPTS position paper, </a:t>
            </a:r>
            <a:r>
              <a:rPr lang="en-US" i="1" dirty="0"/>
              <a:t>“Our hope is that safety partners at all levels, including federal and state agencies, school districts, private schools, charter schools, and contractors, see these incidents as red flags that warrant a top-to-bottom review of laws, regulations, practices, and procedures for school bus driver hiring, monitoring, and retention. Policies are only effective when they are consistently followed and enforced. In the unfortunate event that any alleged or proven illegal action by a school bus driver occurs, it must be investigated thoroughly, and legally authorized consequences must be imposed.”</a:t>
            </a:r>
          </a:p>
        </p:txBody>
      </p:sp>
    </p:spTree>
    <p:extLst>
      <p:ext uri="{BB962C8B-B14F-4D97-AF65-F5344CB8AC3E}">
        <p14:creationId xmlns:p14="http://schemas.microsoft.com/office/powerpoint/2010/main" val="408174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7D6CA-13BE-4C5F-9D08-3AB2CFB34DAF}"/>
              </a:ext>
            </a:extLst>
          </p:cNvPr>
          <p:cNvSpPr>
            <a:spLocks noGrp="1"/>
          </p:cNvSpPr>
          <p:nvPr>
            <p:ph type="title"/>
          </p:nvPr>
        </p:nvSpPr>
        <p:spPr/>
        <p:txBody>
          <a:bodyPr/>
          <a:lstStyle/>
          <a:p>
            <a:pPr algn="ctr"/>
            <a:r>
              <a:rPr lang="en-US" dirty="0">
                <a:solidFill>
                  <a:schemeClr val="accent5"/>
                </a:solidFill>
              </a:rPr>
              <a:t>Next steps by NASDPTS:</a:t>
            </a:r>
          </a:p>
        </p:txBody>
      </p:sp>
      <p:sp>
        <p:nvSpPr>
          <p:cNvPr id="3" name="Content Placeholder 2">
            <a:extLst>
              <a:ext uri="{FF2B5EF4-FFF2-40B4-BE49-F238E27FC236}">
                <a16:creationId xmlns:a16="http://schemas.microsoft.com/office/drawing/2014/main" xmlns="" id="{494D016A-4E4F-4F1C-80EC-4D8592537CFF}"/>
              </a:ext>
            </a:extLst>
          </p:cNvPr>
          <p:cNvSpPr>
            <a:spLocks noGrp="1"/>
          </p:cNvSpPr>
          <p:nvPr>
            <p:ph idx="1"/>
          </p:nvPr>
        </p:nvSpPr>
        <p:spPr/>
        <p:txBody>
          <a:bodyPr>
            <a:normAutofit fontScale="92500" lnSpcReduction="10000"/>
          </a:bodyPr>
          <a:lstStyle/>
          <a:p>
            <a:r>
              <a:rPr lang="en-US" dirty="0"/>
              <a:t>Perform a follow-up survey of state directors to inventory what laws and regulations states have in the specific areas of school bus driver licensure, training, qualifications, and performance that are outlined in the NASDPTS position paper.</a:t>
            </a:r>
          </a:p>
          <a:p>
            <a:r>
              <a:rPr lang="en-US" dirty="0"/>
              <a:t>Analyze the survey results to identify gaps in meeting the requirements and recommendations and inform members.</a:t>
            </a:r>
          </a:p>
          <a:p>
            <a:r>
              <a:rPr lang="en-US" dirty="0"/>
              <a:t>Respond to the NTSB Safety Recommendations contained in the Baltimore/Chattanooga report</a:t>
            </a:r>
          </a:p>
          <a:p>
            <a:r>
              <a:rPr lang="en-US" dirty="0"/>
              <a:t>Consider identifying and incorporating updates to the NASDPTS position paper that may arise from the NTSB report or other sources.</a:t>
            </a:r>
          </a:p>
          <a:p>
            <a:r>
              <a:rPr lang="en-US" dirty="0"/>
              <a:t>Submit position paper for consideration by 2020 NCST delegates.</a:t>
            </a:r>
          </a:p>
        </p:txBody>
      </p:sp>
    </p:spTree>
    <p:extLst>
      <p:ext uri="{BB962C8B-B14F-4D97-AF65-F5344CB8AC3E}">
        <p14:creationId xmlns:p14="http://schemas.microsoft.com/office/powerpoint/2010/main" val="57804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CA76F-89DA-45CD-A88E-63F2A1600748}"/>
              </a:ext>
            </a:extLst>
          </p:cNvPr>
          <p:cNvSpPr>
            <a:spLocks noGrp="1"/>
          </p:cNvSpPr>
          <p:nvPr>
            <p:ph type="title"/>
          </p:nvPr>
        </p:nvSpPr>
        <p:spPr>
          <a:xfrm>
            <a:off x="838200" y="171933"/>
            <a:ext cx="10515600" cy="1325563"/>
          </a:xfrm>
        </p:spPr>
        <p:txBody>
          <a:bodyPr/>
          <a:lstStyle/>
          <a:p>
            <a:pPr algn="ctr"/>
            <a:r>
              <a:rPr lang="en-US" dirty="0">
                <a:solidFill>
                  <a:schemeClr val="accent5"/>
                </a:solidFill>
              </a:rPr>
              <a:t>Drivers are everyday heroes!</a:t>
            </a:r>
          </a:p>
        </p:txBody>
      </p:sp>
    </p:spTree>
    <p:extLst>
      <p:ext uri="{BB962C8B-B14F-4D97-AF65-F5344CB8AC3E}">
        <p14:creationId xmlns:p14="http://schemas.microsoft.com/office/powerpoint/2010/main" val="2395312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99A56A-24AE-4786-BC08-1020DF569D29}"/>
              </a:ext>
            </a:extLst>
          </p:cNvPr>
          <p:cNvPicPr>
            <a:picLocks noChangeAspect="1"/>
          </p:cNvPicPr>
          <p:nvPr/>
        </p:nvPicPr>
        <p:blipFill>
          <a:blip r:embed="rId2"/>
          <a:stretch>
            <a:fillRect/>
          </a:stretch>
        </p:blipFill>
        <p:spPr>
          <a:xfrm>
            <a:off x="110197" y="359061"/>
            <a:ext cx="11971606" cy="608409"/>
          </a:xfrm>
          <a:prstGeom prst="rect">
            <a:avLst/>
          </a:prstGeom>
        </p:spPr>
      </p:pic>
      <p:pic>
        <p:nvPicPr>
          <p:cNvPr id="3" name="Picture 2">
            <a:extLst>
              <a:ext uri="{FF2B5EF4-FFF2-40B4-BE49-F238E27FC236}">
                <a16:creationId xmlns:a16="http://schemas.microsoft.com/office/drawing/2014/main" xmlns="" id="{58E09773-AECE-4C66-A234-F3168A213151}"/>
              </a:ext>
            </a:extLst>
          </p:cNvPr>
          <p:cNvPicPr>
            <a:picLocks noChangeAspect="1"/>
          </p:cNvPicPr>
          <p:nvPr/>
        </p:nvPicPr>
        <p:blipFill>
          <a:blip r:embed="rId3"/>
          <a:stretch>
            <a:fillRect/>
          </a:stretch>
        </p:blipFill>
        <p:spPr>
          <a:xfrm>
            <a:off x="110197" y="967470"/>
            <a:ext cx="11971606" cy="1601713"/>
          </a:xfrm>
          <a:prstGeom prst="rect">
            <a:avLst/>
          </a:prstGeom>
        </p:spPr>
      </p:pic>
      <p:pic>
        <p:nvPicPr>
          <p:cNvPr id="4" name="Picture 3">
            <a:extLst>
              <a:ext uri="{FF2B5EF4-FFF2-40B4-BE49-F238E27FC236}">
                <a16:creationId xmlns:a16="http://schemas.microsoft.com/office/drawing/2014/main" xmlns="" id="{A23BB293-11F5-4DAE-B56D-C8B01B39C49A}"/>
              </a:ext>
            </a:extLst>
          </p:cNvPr>
          <p:cNvPicPr>
            <a:picLocks noChangeAspect="1"/>
          </p:cNvPicPr>
          <p:nvPr/>
        </p:nvPicPr>
        <p:blipFill>
          <a:blip r:embed="rId4"/>
          <a:stretch>
            <a:fillRect/>
          </a:stretch>
        </p:blipFill>
        <p:spPr>
          <a:xfrm>
            <a:off x="286043" y="2982528"/>
            <a:ext cx="11619914" cy="471090"/>
          </a:xfrm>
          <a:prstGeom prst="rect">
            <a:avLst/>
          </a:prstGeom>
        </p:spPr>
      </p:pic>
      <p:pic>
        <p:nvPicPr>
          <p:cNvPr id="5" name="Picture 4">
            <a:extLst>
              <a:ext uri="{FF2B5EF4-FFF2-40B4-BE49-F238E27FC236}">
                <a16:creationId xmlns:a16="http://schemas.microsoft.com/office/drawing/2014/main" xmlns="" id="{30BF90A5-0606-48E4-9948-FD4993A4375A}"/>
              </a:ext>
            </a:extLst>
          </p:cNvPr>
          <p:cNvPicPr>
            <a:picLocks noChangeAspect="1"/>
          </p:cNvPicPr>
          <p:nvPr/>
        </p:nvPicPr>
        <p:blipFill>
          <a:blip r:embed="rId5"/>
          <a:stretch>
            <a:fillRect/>
          </a:stretch>
        </p:blipFill>
        <p:spPr>
          <a:xfrm>
            <a:off x="2970078" y="3559126"/>
            <a:ext cx="4862581" cy="3251399"/>
          </a:xfrm>
          <a:prstGeom prst="rect">
            <a:avLst/>
          </a:prstGeom>
        </p:spPr>
      </p:pic>
    </p:spTree>
    <p:extLst>
      <p:ext uri="{BB962C8B-B14F-4D97-AF65-F5344CB8AC3E}">
        <p14:creationId xmlns:p14="http://schemas.microsoft.com/office/powerpoint/2010/main" val="204839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54A94DE-E897-4BEB-85B1-807AAA3E1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225" y="1162696"/>
            <a:ext cx="8255000" cy="5524500"/>
          </a:xfrm>
          <a:prstGeom prst="rect">
            <a:avLst/>
          </a:prstGeom>
        </p:spPr>
      </p:pic>
      <p:sp>
        <p:nvSpPr>
          <p:cNvPr id="2" name="TextBox 1">
            <a:extLst>
              <a:ext uri="{FF2B5EF4-FFF2-40B4-BE49-F238E27FC236}">
                <a16:creationId xmlns:a16="http://schemas.microsoft.com/office/drawing/2014/main" xmlns="" id="{BCF37BF0-DCE9-4856-89E2-E6B81E443B13}"/>
              </a:ext>
            </a:extLst>
          </p:cNvPr>
          <p:cNvSpPr txBox="1"/>
          <p:nvPr/>
        </p:nvSpPr>
        <p:spPr>
          <a:xfrm>
            <a:off x="1139125" y="69742"/>
            <a:ext cx="9601200" cy="707886"/>
          </a:xfrm>
          <a:prstGeom prst="rect">
            <a:avLst/>
          </a:prstGeom>
          <a:noFill/>
        </p:spPr>
        <p:txBody>
          <a:bodyPr wrap="square" rtlCol="0">
            <a:spAutoFit/>
          </a:bodyPr>
          <a:lstStyle/>
          <a:p>
            <a:pPr algn="ctr"/>
            <a:r>
              <a:rPr lang="en-US" sz="4000" dirty="0">
                <a:solidFill>
                  <a:schemeClr val="accent5"/>
                </a:solidFill>
              </a:rPr>
              <a:t>Dedicated, even in perpetuity!</a:t>
            </a:r>
          </a:p>
        </p:txBody>
      </p:sp>
    </p:spTree>
    <p:extLst>
      <p:ext uri="{BB962C8B-B14F-4D97-AF65-F5344CB8AC3E}">
        <p14:creationId xmlns:p14="http://schemas.microsoft.com/office/powerpoint/2010/main" val="791379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64171A-6149-49E8-8DDA-CDB3DE1C2665}"/>
              </a:ext>
            </a:extLst>
          </p:cNvPr>
          <p:cNvSpPr txBox="1"/>
          <p:nvPr/>
        </p:nvSpPr>
        <p:spPr>
          <a:xfrm>
            <a:off x="1092631" y="635431"/>
            <a:ext cx="10182386" cy="4216539"/>
          </a:xfrm>
          <a:prstGeom prst="rect">
            <a:avLst/>
          </a:prstGeom>
          <a:noFill/>
        </p:spPr>
        <p:txBody>
          <a:bodyPr wrap="square" rtlCol="0">
            <a:spAutoFit/>
          </a:bodyPr>
          <a:lstStyle/>
          <a:p>
            <a:pPr algn="ctr"/>
            <a:r>
              <a:rPr lang="en-US" sz="4400" dirty="0">
                <a:solidFill>
                  <a:schemeClr val="accent6"/>
                </a:solidFill>
              </a:rPr>
              <a:t>Questions?</a:t>
            </a:r>
          </a:p>
          <a:p>
            <a:pPr algn="ctr"/>
            <a:r>
              <a:rPr lang="en-US" sz="4400" dirty="0">
                <a:solidFill>
                  <a:schemeClr val="accent6"/>
                </a:solidFill>
              </a:rPr>
              <a:t>Comments?</a:t>
            </a:r>
          </a:p>
          <a:p>
            <a:endParaRPr lang="en-US" dirty="0"/>
          </a:p>
          <a:p>
            <a:endParaRPr lang="en-US" dirty="0"/>
          </a:p>
          <a:p>
            <a:endParaRPr lang="en-US" dirty="0"/>
          </a:p>
          <a:p>
            <a:endParaRPr lang="en-US" dirty="0"/>
          </a:p>
          <a:p>
            <a:endParaRPr lang="en-US" dirty="0"/>
          </a:p>
          <a:p>
            <a:endParaRPr lang="en-US" dirty="0"/>
          </a:p>
          <a:p>
            <a:r>
              <a:rPr lang="en-US" dirty="0"/>
              <a:t>My contact information:</a:t>
            </a:r>
          </a:p>
          <a:p>
            <a:r>
              <a:rPr lang="en-US" dirty="0"/>
              <a:t>Charlie Hood, Executive Director, NASDPTS</a:t>
            </a:r>
          </a:p>
          <a:p>
            <a:r>
              <a:rPr lang="en-US" dirty="0">
                <a:hlinkClick r:id="rId2"/>
              </a:rPr>
              <a:t>ExecDir@nasdpts.org</a:t>
            </a:r>
            <a:endParaRPr lang="en-US" dirty="0"/>
          </a:p>
          <a:p>
            <a:r>
              <a:rPr lang="en-US" dirty="0"/>
              <a:t>(850) 274-4308</a:t>
            </a:r>
          </a:p>
        </p:txBody>
      </p:sp>
    </p:spTree>
    <p:extLst>
      <p:ext uri="{BB962C8B-B14F-4D97-AF65-F5344CB8AC3E}">
        <p14:creationId xmlns:p14="http://schemas.microsoft.com/office/powerpoint/2010/main" val="62079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B03B4-7988-43D2-89AD-442EAD22159F}"/>
              </a:ext>
            </a:extLst>
          </p:cNvPr>
          <p:cNvSpPr>
            <a:spLocks noGrp="1"/>
          </p:cNvSpPr>
          <p:nvPr>
            <p:ph type="title"/>
          </p:nvPr>
        </p:nvSpPr>
        <p:spPr/>
        <p:txBody>
          <a:bodyPr/>
          <a:lstStyle/>
          <a:p>
            <a:pPr algn="ctr"/>
            <a:r>
              <a:rPr lang="en-US" dirty="0">
                <a:solidFill>
                  <a:schemeClr val="accent5"/>
                </a:solidFill>
              </a:rPr>
              <a:t>What we WILL discuss:</a:t>
            </a:r>
          </a:p>
        </p:txBody>
      </p:sp>
      <p:sp>
        <p:nvSpPr>
          <p:cNvPr id="3" name="Content Placeholder 2">
            <a:extLst>
              <a:ext uri="{FF2B5EF4-FFF2-40B4-BE49-F238E27FC236}">
                <a16:creationId xmlns:a16="http://schemas.microsoft.com/office/drawing/2014/main" xmlns="" id="{953D0FA2-2025-4ADB-B727-61948C2EBA3E}"/>
              </a:ext>
            </a:extLst>
          </p:cNvPr>
          <p:cNvSpPr>
            <a:spLocks noGrp="1"/>
          </p:cNvSpPr>
          <p:nvPr>
            <p:ph idx="1"/>
          </p:nvPr>
        </p:nvSpPr>
        <p:spPr>
          <a:xfrm>
            <a:off x="1120000" y="1825625"/>
            <a:ext cx="10233800" cy="4667250"/>
          </a:xfrm>
        </p:spPr>
        <p:txBody>
          <a:bodyPr>
            <a:normAutofit/>
          </a:bodyPr>
          <a:lstStyle/>
          <a:p>
            <a:r>
              <a:rPr lang="en-US" sz="3200" dirty="0"/>
              <a:t>The importance of school bus drivers to:</a:t>
            </a:r>
          </a:p>
          <a:p>
            <a:pPr lvl="1"/>
            <a:r>
              <a:rPr lang="en-US" sz="3200" dirty="0"/>
              <a:t>Student safety (as pedestrians and riders)</a:t>
            </a:r>
          </a:p>
          <a:p>
            <a:pPr lvl="1"/>
            <a:r>
              <a:rPr lang="en-US" sz="3200" dirty="0"/>
              <a:t>Parents’ needs and convenience</a:t>
            </a:r>
          </a:p>
          <a:p>
            <a:pPr lvl="1"/>
            <a:r>
              <a:rPr lang="en-US" sz="3200" dirty="0"/>
              <a:t>Ensuring equitable access for </a:t>
            </a:r>
            <a:r>
              <a:rPr lang="en-US" sz="3200" u="sng" dirty="0"/>
              <a:t>all</a:t>
            </a:r>
            <a:r>
              <a:rPr lang="en-US" sz="3200" dirty="0"/>
              <a:t> students to public education programs, options, and activities</a:t>
            </a:r>
          </a:p>
          <a:p>
            <a:r>
              <a:rPr lang="en-US" sz="3200" dirty="0"/>
              <a:t>The complexity and difficulty of the professional school bus driving job (not just maneuvering buses)</a:t>
            </a:r>
          </a:p>
          <a:p>
            <a:r>
              <a:rPr lang="en-US" sz="3200" dirty="0"/>
              <a:t>Recent damaging media reports about a small percentage of what I call “drivers behaving badly”</a:t>
            </a:r>
          </a:p>
          <a:p>
            <a:endParaRPr lang="en-US" sz="3200" dirty="0"/>
          </a:p>
          <a:p>
            <a:endParaRPr lang="en-US" sz="3200" dirty="0"/>
          </a:p>
          <a:p>
            <a:pPr lvl="1"/>
            <a:endParaRPr lang="en-US" dirty="0"/>
          </a:p>
        </p:txBody>
      </p:sp>
    </p:spTree>
    <p:extLst>
      <p:ext uri="{BB962C8B-B14F-4D97-AF65-F5344CB8AC3E}">
        <p14:creationId xmlns:p14="http://schemas.microsoft.com/office/powerpoint/2010/main" val="1504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1CF6954-4278-4EEF-9F88-BF136FB13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4274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B03B4-7988-43D2-89AD-442EAD22159F}"/>
              </a:ext>
            </a:extLst>
          </p:cNvPr>
          <p:cNvSpPr>
            <a:spLocks noGrp="1"/>
          </p:cNvSpPr>
          <p:nvPr>
            <p:ph type="title"/>
          </p:nvPr>
        </p:nvSpPr>
        <p:spPr>
          <a:xfrm>
            <a:off x="387626" y="325369"/>
            <a:ext cx="10515600" cy="1325563"/>
          </a:xfrm>
        </p:spPr>
        <p:txBody>
          <a:bodyPr/>
          <a:lstStyle/>
          <a:p>
            <a:pPr algn="ctr"/>
            <a:r>
              <a:rPr lang="en-US" dirty="0">
                <a:solidFill>
                  <a:schemeClr val="accent5"/>
                </a:solidFill>
              </a:rPr>
              <a:t>What we WILL discuss:</a:t>
            </a:r>
          </a:p>
        </p:txBody>
      </p:sp>
      <p:sp>
        <p:nvSpPr>
          <p:cNvPr id="3" name="Content Placeholder 2">
            <a:extLst>
              <a:ext uri="{FF2B5EF4-FFF2-40B4-BE49-F238E27FC236}">
                <a16:creationId xmlns:a16="http://schemas.microsoft.com/office/drawing/2014/main" xmlns="" id="{953D0FA2-2025-4ADB-B727-61948C2EBA3E}"/>
              </a:ext>
            </a:extLst>
          </p:cNvPr>
          <p:cNvSpPr>
            <a:spLocks noGrp="1"/>
          </p:cNvSpPr>
          <p:nvPr>
            <p:ph idx="1"/>
          </p:nvPr>
        </p:nvSpPr>
        <p:spPr/>
        <p:txBody>
          <a:bodyPr>
            <a:normAutofit/>
          </a:bodyPr>
          <a:lstStyle/>
          <a:p>
            <a:r>
              <a:rPr lang="en-US" dirty="0"/>
              <a:t>A very brief history of regulations and guidelines</a:t>
            </a:r>
          </a:p>
          <a:p>
            <a:r>
              <a:rPr lang="en-US" dirty="0"/>
              <a:t>Requirements, recommendations, and best practices for:</a:t>
            </a:r>
          </a:p>
          <a:p>
            <a:pPr lvl="1"/>
            <a:r>
              <a:rPr lang="en-US" dirty="0"/>
              <a:t>School bus driver licensing</a:t>
            </a:r>
          </a:p>
          <a:p>
            <a:pPr lvl="1"/>
            <a:r>
              <a:rPr lang="en-US" dirty="0"/>
              <a:t>School bus driver training</a:t>
            </a:r>
          </a:p>
          <a:p>
            <a:pPr lvl="1"/>
            <a:r>
              <a:rPr lang="en-US" dirty="0"/>
              <a:t>School driver qualifications</a:t>
            </a:r>
          </a:p>
          <a:p>
            <a:pPr lvl="1"/>
            <a:r>
              <a:rPr lang="en-US" dirty="0"/>
              <a:t>School bus driver performance monitoring and enforcement</a:t>
            </a:r>
          </a:p>
          <a:p>
            <a:r>
              <a:rPr lang="en-US" dirty="0"/>
              <a:t>The new NASDPTS Position Paper (and why we developed it)</a:t>
            </a:r>
          </a:p>
          <a:p>
            <a:r>
              <a:rPr lang="en-US" dirty="0"/>
              <a:t>The NTSB’s Special Investigation Report on the November 2016 Baltimore and Chattanooga school bus crashes</a:t>
            </a:r>
          </a:p>
          <a:p>
            <a:pPr lvl="1"/>
            <a:endParaRPr lang="en-US" dirty="0"/>
          </a:p>
          <a:p>
            <a:endParaRPr lang="en-US" sz="3200" dirty="0"/>
          </a:p>
          <a:p>
            <a:pPr lvl="1"/>
            <a:endParaRPr lang="en-US" dirty="0"/>
          </a:p>
        </p:txBody>
      </p:sp>
    </p:spTree>
    <p:extLst>
      <p:ext uri="{BB962C8B-B14F-4D97-AF65-F5344CB8AC3E}">
        <p14:creationId xmlns:p14="http://schemas.microsoft.com/office/powerpoint/2010/main" val="92375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5285-886B-4425-9238-2BED8D9BA32B}"/>
              </a:ext>
            </a:extLst>
          </p:cNvPr>
          <p:cNvSpPr>
            <a:spLocks noGrp="1"/>
          </p:cNvSpPr>
          <p:nvPr>
            <p:ph type="title"/>
          </p:nvPr>
        </p:nvSpPr>
        <p:spPr/>
        <p:txBody>
          <a:bodyPr/>
          <a:lstStyle/>
          <a:p>
            <a:r>
              <a:rPr lang="en-US" dirty="0"/>
              <a:t>Defining our terms</a:t>
            </a:r>
          </a:p>
        </p:txBody>
      </p:sp>
      <p:sp>
        <p:nvSpPr>
          <p:cNvPr id="3" name="Content Placeholder 2">
            <a:extLst>
              <a:ext uri="{FF2B5EF4-FFF2-40B4-BE49-F238E27FC236}">
                <a16:creationId xmlns:a16="http://schemas.microsoft.com/office/drawing/2014/main" xmlns="" id="{1B536982-2F60-4E12-AC84-07984466EFF4}"/>
              </a:ext>
            </a:extLst>
          </p:cNvPr>
          <p:cNvSpPr>
            <a:spLocks noGrp="1"/>
          </p:cNvSpPr>
          <p:nvPr>
            <p:ph idx="1"/>
          </p:nvPr>
        </p:nvSpPr>
        <p:spPr/>
        <p:txBody>
          <a:bodyPr/>
          <a:lstStyle/>
          <a:p>
            <a:r>
              <a:rPr lang="en-US" dirty="0"/>
              <a:t>Federal </a:t>
            </a:r>
            <a:r>
              <a:rPr lang="en-US" u="sng" dirty="0"/>
              <a:t>requirements</a:t>
            </a:r>
            <a:r>
              <a:rPr lang="en-US" dirty="0"/>
              <a:t> (nationwide laws and regulations)</a:t>
            </a:r>
          </a:p>
          <a:p>
            <a:r>
              <a:rPr lang="en-US" dirty="0"/>
              <a:t>State </a:t>
            </a:r>
            <a:r>
              <a:rPr lang="en-US" u="sng" dirty="0"/>
              <a:t>requirements</a:t>
            </a:r>
            <a:r>
              <a:rPr lang="en-US" dirty="0"/>
              <a:t> (especially need your input on Oregon’s)</a:t>
            </a:r>
          </a:p>
          <a:p>
            <a:r>
              <a:rPr lang="en-US" dirty="0"/>
              <a:t>Local school district requirements (policies)</a:t>
            </a:r>
          </a:p>
          <a:p>
            <a:r>
              <a:rPr lang="en-US" dirty="0"/>
              <a:t>Local school district procedures (operational requirements)</a:t>
            </a:r>
          </a:p>
          <a:p>
            <a:r>
              <a:rPr lang="en-US" dirty="0"/>
              <a:t>Contractors’ requirements???</a:t>
            </a:r>
          </a:p>
          <a:p>
            <a:r>
              <a:rPr lang="en-US" dirty="0"/>
              <a:t>Guidelines (written recommendations)</a:t>
            </a:r>
          </a:p>
          <a:p>
            <a:r>
              <a:rPr lang="en-US" dirty="0"/>
              <a:t>Best Practices (industry consensus, such as NCST)</a:t>
            </a:r>
          </a:p>
          <a:p>
            <a:endParaRPr lang="en-US" dirty="0"/>
          </a:p>
        </p:txBody>
      </p:sp>
    </p:spTree>
    <p:extLst>
      <p:ext uri="{BB962C8B-B14F-4D97-AF65-F5344CB8AC3E}">
        <p14:creationId xmlns:p14="http://schemas.microsoft.com/office/powerpoint/2010/main" val="19789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C2F7B-9E4C-4F8B-84F8-56A3A4BE8278}"/>
              </a:ext>
            </a:extLst>
          </p:cNvPr>
          <p:cNvSpPr>
            <a:spLocks noGrp="1"/>
          </p:cNvSpPr>
          <p:nvPr>
            <p:ph type="title"/>
          </p:nvPr>
        </p:nvSpPr>
        <p:spPr>
          <a:xfrm>
            <a:off x="838200" y="365125"/>
            <a:ext cx="10515600" cy="952231"/>
          </a:xfrm>
        </p:spPr>
        <p:txBody>
          <a:bodyPr>
            <a:normAutofit/>
          </a:bodyPr>
          <a:lstStyle/>
          <a:p>
            <a:r>
              <a:rPr lang="en-US" sz="3600" dirty="0"/>
              <a:t>CBS News and Good Morning Show (June 2017)</a:t>
            </a:r>
          </a:p>
        </p:txBody>
      </p:sp>
    </p:spTree>
    <p:extLst>
      <p:ext uri="{BB962C8B-B14F-4D97-AF65-F5344CB8AC3E}">
        <p14:creationId xmlns:p14="http://schemas.microsoft.com/office/powerpoint/2010/main" val="826366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55DCFD1-15C6-409E-A493-EC73EBE38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352550"/>
            <a:ext cx="5905500" cy="4152900"/>
          </a:xfrm>
          <a:prstGeom prst="rect">
            <a:avLst/>
          </a:prstGeom>
        </p:spPr>
      </p:pic>
    </p:spTree>
    <p:extLst>
      <p:ext uri="{BB962C8B-B14F-4D97-AF65-F5344CB8AC3E}">
        <p14:creationId xmlns:p14="http://schemas.microsoft.com/office/powerpoint/2010/main" val="1307847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4DCC5-5E8E-4400-896B-1438CC7BB1DE}"/>
              </a:ext>
            </a:extLst>
          </p:cNvPr>
          <p:cNvSpPr>
            <a:spLocks noGrp="1"/>
          </p:cNvSpPr>
          <p:nvPr>
            <p:ph type="title"/>
          </p:nvPr>
        </p:nvSpPr>
        <p:spPr/>
        <p:txBody>
          <a:bodyPr/>
          <a:lstStyle/>
          <a:p>
            <a:pPr algn="ctr"/>
            <a:r>
              <a:rPr lang="en-US" dirty="0"/>
              <a:t>Safety of School Buses</a:t>
            </a:r>
          </a:p>
        </p:txBody>
      </p:sp>
      <p:sp>
        <p:nvSpPr>
          <p:cNvPr id="3" name="Content Placeholder 2">
            <a:extLst>
              <a:ext uri="{FF2B5EF4-FFF2-40B4-BE49-F238E27FC236}">
                <a16:creationId xmlns:a16="http://schemas.microsoft.com/office/drawing/2014/main" xmlns="" id="{E9C3F2C0-4BF3-4FFE-A4A0-40C1BA2AA613}"/>
              </a:ext>
            </a:extLst>
          </p:cNvPr>
          <p:cNvSpPr>
            <a:spLocks noGrp="1"/>
          </p:cNvSpPr>
          <p:nvPr>
            <p:ph idx="1"/>
          </p:nvPr>
        </p:nvSpPr>
        <p:spPr/>
        <p:txBody>
          <a:bodyPr/>
          <a:lstStyle/>
          <a:p>
            <a:r>
              <a:rPr lang="en-US" dirty="0"/>
              <a:t>Yellow school bus transportation remains far safer than other modes</a:t>
            </a:r>
          </a:p>
          <a:p>
            <a:r>
              <a:rPr lang="en-US" dirty="0"/>
              <a:t>For example, less than one percent of youth fatalities during school travel hours are in school buses, versus 57 percent when riding with teen drivers and 23 percent with adult drivers (www.schoolbusfacts.com)</a:t>
            </a:r>
          </a:p>
          <a:p>
            <a:endParaRPr lang="en-US" dirty="0"/>
          </a:p>
        </p:txBody>
      </p:sp>
      <p:pic>
        <p:nvPicPr>
          <p:cNvPr id="5" name="Picture 4">
            <a:extLst>
              <a:ext uri="{FF2B5EF4-FFF2-40B4-BE49-F238E27FC236}">
                <a16:creationId xmlns:a16="http://schemas.microsoft.com/office/drawing/2014/main" xmlns="" id="{8CE5596F-54F4-4939-9105-6A9392C3AB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7177" y="4050157"/>
            <a:ext cx="4964075" cy="2442718"/>
          </a:xfrm>
          <a:prstGeom prst="rect">
            <a:avLst/>
          </a:prstGeom>
        </p:spPr>
      </p:pic>
    </p:spTree>
    <p:extLst>
      <p:ext uri="{BB962C8B-B14F-4D97-AF65-F5344CB8AC3E}">
        <p14:creationId xmlns:p14="http://schemas.microsoft.com/office/powerpoint/2010/main" val="40580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8D610-11DC-4125-A711-E80E954A4484}"/>
              </a:ext>
            </a:extLst>
          </p:cNvPr>
          <p:cNvSpPr>
            <a:spLocks noGrp="1"/>
          </p:cNvSpPr>
          <p:nvPr>
            <p:ph type="title"/>
          </p:nvPr>
        </p:nvSpPr>
        <p:spPr/>
        <p:txBody>
          <a:bodyPr/>
          <a:lstStyle/>
          <a:p>
            <a:r>
              <a:rPr lang="en-US" dirty="0"/>
              <a:t>Importance of drivers to parents:</a:t>
            </a:r>
          </a:p>
        </p:txBody>
      </p:sp>
      <p:sp>
        <p:nvSpPr>
          <p:cNvPr id="3" name="Content Placeholder 2">
            <a:extLst>
              <a:ext uri="{FF2B5EF4-FFF2-40B4-BE49-F238E27FC236}">
                <a16:creationId xmlns:a16="http://schemas.microsoft.com/office/drawing/2014/main" xmlns="" id="{72987260-76A9-4CEE-8CC4-110F7BF32C17}"/>
              </a:ext>
            </a:extLst>
          </p:cNvPr>
          <p:cNvSpPr>
            <a:spLocks noGrp="1"/>
          </p:cNvSpPr>
          <p:nvPr>
            <p:ph idx="1"/>
          </p:nvPr>
        </p:nvSpPr>
        <p:spPr/>
        <p:txBody>
          <a:bodyPr>
            <a:normAutofit/>
          </a:bodyPr>
          <a:lstStyle/>
          <a:p>
            <a:r>
              <a:rPr lang="en-US" dirty="0"/>
              <a:t>From American School Bus Council (ASBC) Research Project, “Expanding Yellow School Bus Ridership”:</a:t>
            </a:r>
          </a:p>
          <a:p>
            <a:pPr lvl="1"/>
            <a:r>
              <a:rPr lang="en-US" b="1" dirty="0"/>
              <a:t>Social interaction opportunity and convenience emerged as the most important benefits of ridership. </a:t>
            </a:r>
            <a:r>
              <a:rPr lang="en-US" dirty="0"/>
              <a:t>Parents value the social opportunity the bus offers to their children, primarily because kids can enjoy time with their friends, but also as a chance to learn how to handle various personalities. Parents also value the convenience school buses provided them, e.g. to save time and provide efficient, easy access to schools.</a:t>
            </a:r>
          </a:p>
        </p:txBody>
      </p:sp>
    </p:spTree>
    <p:extLst>
      <p:ext uri="{BB962C8B-B14F-4D97-AF65-F5344CB8AC3E}">
        <p14:creationId xmlns:p14="http://schemas.microsoft.com/office/powerpoint/2010/main" val="422394041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1009</TotalTime>
  <Words>1379</Words>
  <Application>Microsoft Office PowerPoint</Application>
  <PresentationFormat>Widescreen</PresentationFormat>
  <Paragraphs>112</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Corbel</vt:lpstr>
      <vt:lpstr>Depth</vt:lpstr>
      <vt:lpstr>America’s Professional School Bus Drivers: Their Importance, Qualifications, and Performance</vt:lpstr>
      <vt:lpstr>What this workshop is NOT:</vt:lpstr>
      <vt:lpstr>What we WILL discuss:</vt:lpstr>
      <vt:lpstr>What we WILL discuss:</vt:lpstr>
      <vt:lpstr>Defining our terms</vt:lpstr>
      <vt:lpstr>CBS News and Good Morning Show (June 2017)</vt:lpstr>
      <vt:lpstr>PowerPoint Presentation</vt:lpstr>
      <vt:lpstr>Safety of School Buses</vt:lpstr>
      <vt:lpstr>Importance of drivers to parents:</vt:lpstr>
      <vt:lpstr>What’s so tough about driving a bus?:</vt:lpstr>
      <vt:lpstr>What’s so tough about driving a bus?:</vt:lpstr>
      <vt:lpstr>PowerPoint Presentation</vt:lpstr>
      <vt:lpstr>PowerPoint Presentation</vt:lpstr>
      <vt:lpstr>PowerPoint Presentation</vt:lpstr>
      <vt:lpstr>PowerPoint Presentation</vt:lpstr>
      <vt:lpstr>PowerPoint Presentation</vt:lpstr>
      <vt:lpstr>America’s nearly one-half million school bus drivers do a remarkable job each and every day of keeping children safe, often with little respect or understanding by the public and for minimal pay.  Unfortunately, even a few “drivers behaving badly” are unacceptable.  We are in a business that demands zero tolerance for defects.</vt:lpstr>
      <vt:lpstr>Our successful history:</vt:lpstr>
      <vt:lpstr>PowerPoint Presentation</vt:lpstr>
      <vt:lpstr>Our successful history:</vt:lpstr>
      <vt:lpstr>So how do we deal with bad actors and mitigate real or perceived damage?</vt:lpstr>
      <vt:lpstr>May 2018 NASDPTS Position Paper</vt:lpstr>
      <vt:lpstr>Areas outlined in position paper:</vt:lpstr>
      <vt:lpstr>Next steps by all who regulate, employ, or supervise school bus drivers: </vt:lpstr>
      <vt:lpstr>Next steps by NASDPTS:</vt:lpstr>
      <vt:lpstr>Drivers are everyday heroes!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Hood</dc:creator>
  <cp:lastModifiedBy>Chris</cp:lastModifiedBy>
  <cp:revision>45</cp:revision>
  <dcterms:created xsi:type="dcterms:W3CDTF">2018-06-20T22:45:53Z</dcterms:created>
  <dcterms:modified xsi:type="dcterms:W3CDTF">2018-07-05T18:53:41Z</dcterms:modified>
</cp:coreProperties>
</file>