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handoutMasterIdLst>
    <p:handoutMasterId r:id="rId28"/>
  </p:handoutMasterIdLst>
  <p:sldIdLst>
    <p:sldId id="298" r:id="rId2"/>
    <p:sldId id="454" r:id="rId3"/>
    <p:sldId id="449" r:id="rId4"/>
    <p:sldId id="424" r:id="rId5"/>
    <p:sldId id="434" r:id="rId6"/>
    <p:sldId id="433" r:id="rId7"/>
    <p:sldId id="435" r:id="rId8"/>
    <p:sldId id="436" r:id="rId9"/>
    <p:sldId id="452" r:id="rId10"/>
    <p:sldId id="453" r:id="rId11"/>
    <p:sldId id="429" r:id="rId12"/>
    <p:sldId id="438" r:id="rId13"/>
    <p:sldId id="450" r:id="rId14"/>
    <p:sldId id="441" r:id="rId15"/>
    <p:sldId id="448" r:id="rId16"/>
    <p:sldId id="439" r:id="rId17"/>
    <p:sldId id="442" r:id="rId18"/>
    <p:sldId id="443" r:id="rId19"/>
    <p:sldId id="451" r:id="rId20"/>
    <p:sldId id="430" r:id="rId21"/>
    <p:sldId id="431" r:id="rId22"/>
    <p:sldId id="444" r:id="rId23"/>
    <p:sldId id="445" r:id="rId24"/>
    <p:sldId id="446" r:id="rId25"/>
    <p:sldId id="447"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58" autoAdjust="0"/>
  </p:normalViewPr>
  <p:slideViewPr>
    <p:cSldViewPr>
      <p:cViewPr varScale="1">
        <p:scale>
          <a:sx n="112" d="100"/>
          <a:sy n="112" d="100"/>
        </p:scale>
        <p:origin x="158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199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C8225B7-F978-453C-81A7-E634788633F2}" type="slidenum">
              <a:rPr lang="en-US" smtClean="0"/>
              <a:t>‹#›</a:t>
            </a:fld>
            <a:endParaRPr lang="en-US" dirty="0"/>
          </a:p>
        </p:txBody>
      </p:sp>
    </p:spTree>
    <p:extLst>
      <p:ext uri="{BB962C8B-B14F-4D97-AF65-F5344CB8AC3E}">
        <p14:creationId xmlns:p14="http://schemas.microsoft.com/office/powerpoint/2010/main" val="309989040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75F7058-3194-494C-AF39-9DEB4EA77995}" type="slidenum">
              <a:rPr lang="en-US" smtClean="0"/>
              <a:t>‹#›</a:t>
            </a:fld>
            <a:endParaRPr lang="en-US" dirty="0"/>
          </a:p>
        </p:txBody>
      </p:sp>
    </p:spTree>
    <p:extLst>
      <p:ext uri="{BB962C8B-B14F-4D97-AF65-F5344CB8AC3E}">
        <p14:creationId xmlns:p14="http://schemas.microsoft.com/office/powerpoint/2010/main" val="68854555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519F1AB-3545-437E-9CC0-B11F487E80E3}" type="datetime1">
              <a:rPr lang="en-US" smtClean="0"/>
              <a:t>7/5/2018</a:t>
            </a:fld>
            <a:endParaRPr lang="en-US" dirty="0"/>
          </a:p>
        </p:txBody>
      </p:sp>
      <p:sp>
        <p:nvSpPr>
          <p:cNvPr id="8" name="Slide Number Placeholder 7"/>
          <p:cNvSpPr>
            <a:spLocks noGrp="1"/>
          </p:cNvSpPr>
          <p:nvPr>
            <p:ph type="sldNum" sz="quarter" idx="11"/>
          </p:nvPr>
        </p:nvSpPr>
        <p:spPr/>
        <p:txBody>
          <a:bodyPr/>
          <a:lstStyle/>
          <a:p>
            <a:fld id="{5D1A7F66-8F32-4053-B16E-B28847352DD9}"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A57901-3FA6-4B82-B120-49AB285368EA}" type="datetime1">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1A7F66-8F32-4053-B16E-B28847352DD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FD8ACE-A5C0-4B41-9EC6-58DA91C15F74}" type="datetime1">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1A7F66-8F32-4053-B16E-B28847352DD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AC3A7-49A2-4422-8D59-12A2EDD22F55}" type="datetime1">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1A7F66-8F32-4053-B16E-B28847352DD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D3E6D0-04DB-4AC1-9417-248043DCA88C}" type="datetime1">
              <a:rPr lang="en-US" smtClean="0"/>
              <a:t>7/5/2018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1A7F66-8F32-4053-B16E-B28847352DD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B87115-66ED-4EBE-8431-9F4E4B9BB988}" type="datetime1">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1A7F66-8F32-4053-B16E-B28847352DD9}" type="slidenum">
              <a:rPr lang="en-US" smtClean="0"/>
              <a:t>‹#›</a:t>
            </a:fld>
            <a:endParaRPr lang="en-US" dirty="0"/>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6128BB6-1175-440C-8A21-42FB86F04314}" type="datetime1">
              <a:rPr lang="en-US" smtClean="0"/>
              <a:t>7/5/2018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1A7F66-8F32-4053-B16E-B28847352DD9}" type="slidenum">
              <a:rPr lang="en-US" smtClean="0"/>
              <a:t>‹#›</a:t>
            </a:fld>
            <a:endParaRPr lang="en-US" dirty="0"/>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DE8AAD-EB09-42F2-A4D7-819E571E9AC1}" type="datetime1">
              <a:rPr lang="en-US" smtClean="0"/>
              <a:t>7/5/2018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1A7F66-8F32-4053-B16E-B28847352DD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3993D-BA57-49EC-9DB2-52855796C50B}" type="datetime1">
              <a:rPr lang="en-US" smtClean="0"/>
              <a:t>7/5/2018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1A7F66-8F32-4053-B16E-B28847352DD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0EEB5-33B7-4261-ACFD-C1F1B44344A3}" type="datetime1">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1A7F66-8F32-4053-B16E-B28847352DD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CA8324-8CA8-4BFD-A3C0-E7A81ADDA2E5}" type="datetime1">
              <a:rPr lang="en-US" smtClean="0"/>
              <a:t>7/5/2018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1A7F66-8F32-4053-B16E-B28847352DD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F5F32AC2-E8F9-4256-A0E8-7841CFEBE810}" type="datetime1">
              <a:rPr lang="en-US" smtClean="0"/>
              <a:t>7/5/2018</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5D1A7F66-8F32-4053-B16E-B28847352DD9}" type="slidenum">
              <a:rPr lang="en-US" smtClean="0"/>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ksde.org/Agency/Fiscal-and-Administrative-Services/School-Finance/School-Bus-Safety/Loading-and-Unloading-Survey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nasdpts.org/" TargetMode="External"/><Relationship Id="rId2" Type="http://schemas.openxmlformats.org/officeDocument/2006/relationships/hyperlink" Target="mailto:ExecDir@nasdpts.org"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381000"/>
            <a:ext cx="8305800" cy="3352800"/>
          </a:xfrm>
        </p:spPr>
        <p:txBody>
          <a:bodyPr>
            <a:normAutofit/>
          </a:bodyPr>
          <a:lstStyle/>
          <a:p>
            <a:pPr algn="ctr"/>
            <a:r>
              <a:rPr lang="en-US" dirty="0">
                <a:solidFill>
                  <a:srgbClr val="FFFF00"/>
                </a:solidFill>
              </a:rPr>
              <a:t>NASDPTS Illegal Passing Survey: Documenting the Problem and Finding Solutions</a:t>
            </a:r>
          </a:p>
        </p:txBody>
      </p:sp>
      <p:sp>
        <p:nvSpPr>
          <p:cNvPr id="2" name="Subtitle 1"/>
          <p:cNvSpPr>
            <a:spLocks noGrp="1"/>
          </p:cNvSpPr>
          <p:nvPr>
            <p:ph type="subTitle" idx="1"/>
          </p:nvPr>
        </p:nvSpPr>
        <p:spPr>
          <a:xfrm>
            <a:off x="533400" y="4343400"/>
            <a:ext cx="8305800" cy="2057400"/>
          </a:xfrm>
        </p:spPr>
        <p:txBody>
          <a:bodyPr>
            <a:normAutofit/>
          </a:bodyPr>
          <a:lstStyle/>
          <a:p>
            <a:pPr algn="ctr"/>
            <a:r>
              <a:rPr lang="en-US" dirty="0"/>
              <a:t>Charlie Hood, Executive Director, NASDPTS</a:t>
            </a:r>
          </a:p>
          <a:p>
            <a:pPr algn="ctr"/>
            <a:r>
              <a:rPr lang="en-US" dirty="0"/>
              <a:t>51</a:t>
            </a:r>
            <a:r>
              <a:rPr lang="en-US" baseline="30000" dirty="0"/>
              <a:t>st</a:t>
            </a:r>
            <a:r>
              <a:rPr lang="en-US" dirty="0"/>
              <a:t> OPTA</a:t>
            </a:r>
          </a:p>
          <a:p>
            <a:pPr algn="ctr"/>
            <a:r>
              <a:rPr lang="en-US" dirty="0"/>
              <a:t>June 22, 2018</a:t>
            </a:r>
          </a:p>
          <a:p>
            <a:pPr algn="ctr"/>
            <a:r>
              <a:rPr lang="en-US" sz="1600" i="1" dirty="0">
                <a:solidFill>
                  <a:schemeClr val="tx2">
                    <a:lumMod val="40000"/>
                    <a:lumOff val="60000"/>
                  </a:schemeClr>
                </a:solidFill>
              </a:rPr>
              <a:t>(Note: Additional joint presentation materials are also available from Derek Graham, former NC State Director)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635"/>
            <a:ext cx="1908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850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951A0-365B-4F63-9D6D-01544BE8B6BF}"/>
              </a:ext>
            </a:extLst>
          </p:cNvPr>
          <p:cNvSpPr>
            <a:spLocks noGrp="1"/>
          </p:cNvSpPr>
          <p:nvPr>
            <p:ph type="title"/>
          </p:nvPr>
        </p:nvSpPr>
        <p:spPr>
          <a:xfrm>
            <a:off x="533400" y="46892"/>
            <a:ext cx="7315200" cy="1154097"/>
          </a:xfrm>
        </p:spPr>
        <p:txBody>
          <a:bodyPr/>
          <a:lstStyle/>
          <a:p>
            <a:r>
              <a:rPr lang="en-US" dirty="0"/>
              <a:t>Oregon’s 2018 Results</a:t>
            </a:r>
          </a:p>
        </p:txBody>
      </p:sp>
      <p:sp>
        <p:nvSpPr>
          <p:cNvPr id="3" name="Content Placeholder 2">
            <a:extLst>
              <a:ext uri="{FF2B5EF4-FFF2-40B4-BE49-F238E27FC236}">
                <a16:creationId xmlns:a16="http://schemas.microsoft.com/office/drawing/2014/main" xmlns="" id="{BC1B879A-7254-44B3-9D96-2FC4BF6B8E2A}"/>
              </a:ext>
            </a:extLst>
          </p:cNvPr>
          <p:cNvSpPr>
            <a:spLocks noGrp="1"/>
          </p:cNvSpPr>
          <p:nvPr>
            <p:ph idx="1"/>
          </p:nvPr>
        </p:nvSpPr>
        <p:spPr>
          <a:xfrm>
            <a:off x="304800" y="1905000"/>
            <a:ext cx="8686800" cy="4441874"/>
          </a:xfrm>
        </p:spPr>
        <p:txBody>
          <a:bodyPr>
            <a:normAutofit lnSpcReduction="10000"/>
          </a:bodyPr>
          <a:lstStyle/>
          <a:p>
            <a:r>
              <a:rPr lang="en-US" sz="2800" dirty="0"/>
              <a:t>2,704 School Bus Drivers Participated</a:t>
            </a:r>
          </a:p>
          <a:p>
            <a:r>
              <a:rPr lang="en-US" sz="2800" dirty="0"/>
              <a:t>1,985 Total Pass-</a:t>
            </a:r>
            <a:r>
              <a:rPr lang="en-US" sz="2800" dirty="0" err="1"/>
              <a:t>by’s</a:t>
            </a:r>
            <a:endParaRPr lang="en-US" sz="2800" dirty="0"/>
          </a:p>
          <a:p>
            <a:r>
              <a:rPr lang="en-US" sz="2800" dirty="0"/>
              <a:t>918 AM Illegal Passes</a:t>
            </a:r>
          </a:p>
          <a:p>
            <a:r>
              <a:rPr lang="en-US" sz="2800" dirty="0"/>
              <a:t>81 Mid-day Illegal Passes</a:t>
            </a:r>
          </a:p>
          <a:p>
            <a:r>
              <a:rPr lang="en-US" sz="2800" dirty="0"/>
              <a:t>986 PM Illegal Passes</a:t>
            </a:r>
          </a:p>
          <a:p>
            <a:r>
              <a:rPr lang="en-US" sz="2800" dirty="0"/>
              <a:t>1,705 Illegal Passes from Front (opposing bus)</a:t>
            </a:r>
          </a:p>
          <a:p>
            <a:r>
              <a:rPr lang="en-US" sz="2800" dirty="0"/>
              <a:t>276 Illegal Passes from Rear (same direction)</a:t>
            </a:r>
          </a:p>
          <a:p>
            <a:r>
              <a:rPr lang="en-US" sz="2800" dirty="0"/>
              <a:t>1,936 Illegal Passes on Left Side</a:t>
            </a:r>
          </a:p>
          <a:p>
            <a:r>
              <a:rPr lang="en-US" sz="2800" dirty="0"/>
              <a:t>45 Illegal Passes on Right Side</a:t>
            </a:r>
          </a:p>
        </p:txBody>
      </p:sp>
    </p:spTree>
    <p:extLst>
      <p:ext uri="{BB962C8B-B14F-4D97-AF65-F5344CB8AC3E}">
        <p14:creationId xmlns:p14="http://schemas.microsoft.com/office/powerpoint/2010/main" val="2993743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717612"/>
          </a:xfrm>
        </p:spPr>
        <p:txBody>
          <a:bodyPr/>
          <a:lstStyle/>
          <a:p>
            <a:pPr algn="ctr"/>
            <a:r>
              <a:rPr lang="en-US" dirty="0"/>
              <a:t>Survey Takeaways</a:t>
            </a:r>
          </a:p>
        </p:txBody>
      </p:sp>
      <p:sp>
        <p:nvSpPr>
          <p:cNvPr id="3" name="Content Placeholder 2"/>
          <p:cNvSpPr>
            <a:spLocks noGrp="1"/>
          </p:cNvSpPr>
          <p:nvPr>
            <p:ph idx="1"/>
          </p:nvPr>
        </p:nvSpPr>
        <p:spPr>
          <a:xfrm>
            <a:off x="457200" y="1524000"/>
            <a:ext cx="8229600" cy="5105400"/>
          </a:xfrm>
        </p:spPr>
        <p:txBody>
          <a:bodyPr>
            <a:normAutofit fontScale="77500" lnSpcReduction="20000"/>
          </a:bodyPr>
          <a:lstStyle/>
          <a:p>
            <a:r>
              <a:rPr lang="en-US" sz="3300" dirty="0"/>
              <a:t>Results </a:t>
            </a:r>
            <a:r>
              <a:rPr lang="en-US" sz="3300" dirty="0">
                <a:solidFill>
                  <a:srgbClr val="FFFF00"/>
                </a:solidFill>
              </a:rPr>
              <a:t>unfortunately consistent</a:t>
            </a:r>
            <a:r>
              <a:rPr lang="en-US" sz="3300" dirty="0"/>
              <a:t> over eight years</a:t>
            </a:r>
          </a:p>
          <a:p>
            <a:r>
              <a:rPr lang="en-US" sz="3300" dirty="0"/>
              <a:t>About 20 percent of the nation’s school bus drivers participate</a:t>
            </a:r>
          </a:p>
          <a:p>
            <a:r>
              <a:rPr lang="en-US" sz="3300" dirty="0"/>
              <a:t>Six more states this year than in highest previous</a:t>
            </a:r>
          </a:p>
          <a:p>
            <a:r>
              <a:rPr lang="en-US" sz="3300" dirty="0"/>
              <a:t>AM and PM passes close to equal</a:t>
            </a:r>
          </a:p>
          <a:p>
            <a:r>
              <a:rPr lang="en-US" sz="3300" dirty="0"/>
              <a:t>About 59% of passes from front, 41% from rear</a:t>
            </a:r>
          </a:p>
          <a:p>
            <a:r>
              <a:rPr lang="en-US" sz="3300" dirty="0"/>
              <a:t>Much higher % from front in Oregon (86% in 2018)</a:t>
            </a:r>
          </a:p>
          <a:p>
            <a:r>
              <a:rPr lang="en-US" sz="3300" dirty="0"/>
              <a:t>Equates to over 15M per year</a:t>
            </a:r>
          </a:p>
          <a:p>
            <a:r>
              <a:rPr lang="en-US" sz="3300" dirty="0">
                <a:solidFill>
                  <a:srgbClr val="FFFF00"/>
                </a:solidFill>
              </a:rPr>
              <a:t>2.1% are on right side!</a:t>
            </a:r>
          </a:p>
          <a:p>
            <a:endParaRPr lang="en-US" sz="3300" dirty="0">
              <a:solidFill>
                <a:srgbClr val="FFFF00"/>
              </a:solidFill>
            </a:endParaRPr>
          </a:p>
          <a:p>
            <a:endParaRPr lang="en-US" sz="2400" dirty="0"/>
          </a:p>
          <a:p>
            <a:endParaRPr lang="en-US" sz="2400" dirty="0"/>
          </a:p>
          <a:p>
            <a:endParaRPr lang="en-US" sz="2400" dirty="0"/>
          </a:p>
          <a:p>
            <a:pPr marL="45720" indent="0">
              <a:buNone/>
            </a:pPr>
            <a:r>
              <a:rPr lang="en-US" sz="2400" dirty="0"/>
              <a:t>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4495800"/>
            <a:ext cx="3352800" cy="2214717"/>
          </a:xfrm>
          <a:prstGeom prst="rect">
            <a:avLst/>
          </a:prstGeom>
        </p:spPr>
      </p:pic>
    </p:spTree>
    <p:extLst>
      <p:ext uri="{BB962C8B-B14F-4D97-AF65-F5344CB8AC3E}">
        <p14:creationId xmlns:p14="http://schemas.microsoft.com/office/powerpoint/2010/main" val="408153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315200" cy="925497"/>
          </a:xfrm>
        </p:spPr>
        <p:txBody>
          <a:bodyPr/>
          <a:lstStyle/>
          <a:p>
            <a:r>
              <a:rPr lang="en-US" dirty="0"/>
              <a:t>Right Side – Washington State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18595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
            <a:ext cx="5124450" cy="6620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81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717612"/>
          </a:xfrm>
        </p:spPr>
        <p:txBody>
          <a:bodyPr>
            <a:normAutofit fontScale="90000"/>
          </a:bodyPr>
          <a:lstStyle/>
          <a:p>
            <a:pPr algn="ctr"/>
            <a:r>
              <a:rPr lang="en-US" dirty="0"/>
              <a:t>Student Loading Zone Fatalities</a:t>
            </a:r>
          </a:p>
        </p:txBody>
      </p:sp>
      <p:sp>
        <p:nvSpPr>
          <p:cNvPr id="3" name="Content Placeholder 2"/>
          <p:cNvSpPr>
            <a:spLocks noGrp="1"/>
          </p:cNvSpPr>
          <p:nvPr>
            <p:ph idx="1"/>
          </p:nvPr>
        </p:nvSpPr>
        <p:spPr>
          <a:xfrm>
            <a:off x="609600" y="1371600"/>
            <a:ext cx="7620000" cy="5105400"/>
          </a:xfrm>
        </p:spPr>
        <p:txBody>
          <a:bodyPr>
            <a:normAutofit fontScale="77500" lnSpcReduction="20000"/>
          </a:bodyPr>
          <a:lstStyle/>
          <a:p>
            <a:r>
              <a:rPr lang="en-US" sz="3900" dirty="0"/>
              <a:t>Kansas has conducted annual surveys of all states since 1970</a:t>
            </a:r>
          </a:p>
          <a:p>
            <a:r>
              <a:rPr lang="en-US" sz="3900" dirty="0"/>
              <a:t>During recent six years (FY2011 through FY 2016), nationally:</a:t>
            </a:r>
          </a:p>
          <a:p>
            <a:pPr lvl="1"/>
            <a:r>
              <a:rPr lang="en-US" sz="3900" dirty="0"/>
              <a:t>Average of five students per year killed by vehicle illegally passing school bus</a:t>
            </a:r>
          </a:p>
          <a:p>
            <a:pPr lvl="1"/>
            <a:r>
              <a:rPr lang="en-US" sz="3900" dirty="0"/>
              <a:t>Average of three students per year killed by own bus</a:t>
            </a:r>
          </a:p>
          <a:p>
            <a:pPr lvl="1"/>
            <a:r>
              <a:rPr lang="en-US" sz="3900" dirty="0">
                <a:hlinkClick r:id="rId2"/>
              </a:rPr>
              <a:t>http://www.ksde.org/Agency/Fiscal-and-Administrative-Services/School-Finance/School-Bus-Safety/Loading-and-Unloading-Surveys</a:t>
            </a:r>
            <a:r>
              <a:rPr lang="en-US" sz="3900" dirty="0"/>
              <a:t> </a:t>
            </a:r>
          </a:p>
          <a:p>
            <a:endParaRPr lang="en-US" sz="2400" dirty="0"/>
          </a:p>
          <a:p>
            <a:endParaRPr lang="en-US" sz="2400"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567" y="5486400"/>
            <a:ext cx="1644033" cy="125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66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717612"/>
          </a:xfrm>
        </p:spPr>
        <p:txBody>
          <a:bodyPr>
            <a:normAutofit/>
          </a:bodyPr>
          <a:lstStyle/>
          <a:p>
            <a:pPr algn="ctr"/>
            <a:r>
              <a:rPr lang="en-US" dirty="0"/>
              <a:t>Kansas Survey 45-year Trends</a:t>
            </a:r>
          </a:p>
        </p:txBody>
      </p:sp>
      <p:sp>
        <p:nvSpPr>
          <p:cNvPr id="3" name="Content Placeholder 2"/>
          <p:cNvSpPr>
            <a:spLocks noGrp="1"/>
          </p:cNvSpPr>
          <p:nvPr>
            <p:ph idx="1"/>
          </p:nvPr>
        </p:nvSpPr>
        <p:spPr>
          <a:xfrm>
            <a:off x="609600" y="1371600"/>
            <a:ext cx="7620000" cy="5105400"/>
          </a:xfrm>
        </p:spPr>
        <p:txBody>
          <a:bodyPr>
            <a:normAutofit/>
          </a:bodyPr>
          <a:lstStyle/>
          <a:p>
            <a:endParaRPr lang="en-US" sz="2400" dirty="0"/>
          </a:p>
          <a:p>
            <a:r>
              <a:rPr lang="en-US" sz="2800" dirty="0"/>
              <a:t>65% of fatalities PM; 32% AM</a:t>
            </a:r>
          </a:p>
          <a:p>
            <a:r>
              <a:rPr lang="en-US" sz="2800" dirty="0"/>
              <a:t>66% of fatalities were children 8 years old or younger</a:t>
            </a:r>
          </a:p>
          <a:p>
            <a:r>
              <a:rPr lang="en-US" sz="2800" dirty="0"/>
              <a:t>Most fatalities in daylight, clear weather</a:t>
            </a:r>
          </a:p>
          <a:p>
            <a:r>
              <a:rPr lang="en-US" sz="2800" dirty="0"/>
              <a:t>No significant difference in boys vs. girls killed</a:t>
            </a:r>
          </a:p>
          <a:p>
            <a:r>
              <a:rPr lang="en-US" sz="2800" dirty="0"/>
              <a:t>No significant difference in day of week (M-F)</a:t>
            </a:r>
          </a:p>
          <a:p>
            <a:endParaRPr lang="en-US" sz="2400" dirty="0"/>
          </a:p>
          <a:p>
            <a:endParaRPr lang="en-US" sz="2400" dirty="0"/>
          </a:p>
          <a:p>
            <a:endParaRPr lang="en-US" sz="2400" dirty="0"/>
          </a:p>
          <a:p>
            <a:endParaRPr lang="en-US" sz="2400"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257800"/>
            <a:ext cx="1997476"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1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15200" cy="717612"/>
          </a:xfrm>
        </p:spPr>
        <p:txBody>
          <a:bodyPr>
            <a:normAutofit/>
          </a:bodyPr>
          <a:lstStyle/>
          <a:p>
            <a:pPr algn="ctr"/>
            <a:r>
              <a:rPr lang="en-US" dirty="0"/>
              <a:t>Survey of State Laws</a:t>
            </a:r>
          </a:p>
        </p:txBody>
      </p:sp>
      <p:sp>
        <p:nvSpPr>
          <p:cNvPr id="3" name="Content Placeholder 2"/>
          <p:cNvSpPr>
            <a:spLocks noGrp="1"/>
          </p:cNvSpPr>
          <p:nvPr>
            <p:ph idx="1"/>
          </p:nvPr>
        </p:nvSpPr>
        <p:spPr>
          <a:xfrm>
            <a:off x="381000" y="1219200"/>
            <a:ext cx="7315200" cy="4785360"/>
          </a:xfrm>
        </p:spPr>
        <p:txBody>
          <a:bodyPr>
            <a:normAutofit fontScale="92500" lnSpcReduction="10000"/>
          </a:bodyPr>
          <a:lstStyle/>
          <a:p>
            <a:r>
              <a:rPr lang="en-US" sz="2400" dirty="0"/>
              <a:t>In 2013 NASDPTS conducted survey on state laws requiring motorists to stop for school buses</a:t>
            </a:r>
          </a:p>
          <a:p>
            <a:r>
              <a:rPr lang="en-US" sz="2400" dirty="0"/>
              <a:t>37 states responded</a:t>
            </a:r>
          </a:p>
          <a:p>
            <a:r>
              <a:rPr lang="en-US" sz="2400" dirty="0"/>
              <a:t>All states required motorists to stop from both directions on two lane roads</a:t>
            </a:r>
          </a:p>
          <a:p>
            <a:r>
              <a:rPr lang="en-US" sz="2400" dirty="0"/>
              <a:t>For roads of 3 or more lanes, all required motorists to stop when approaching from rear</a:t>
            </a:r>
          </a:p>
          <a:p>
            <a:r>
              <a:rPr lang="en-US" sz="2400" dirty="0"/>
              <a:t>Most states allow motorists opposing bus to proceed if there is an unpaved median</a:t>
            </a:r>
          </a:p>
          <a:p>
            <a:r>
              <a:rPr lang="en-US" sz="2400" dirty="0"/>
              <a:t>In 26 states law enforcement MUST witness violation to secure a criminal penalty</a:t>
            </a:r>
          </a:p>
          <a:p>
            <a:r>
              <a:rPr lang="en-US" sz="2400" dirty="0"/>
              <a:t>17 states allowed photo/video evidence</a:t>
            </a:r>
          </a:p>
          <a:p>
            <a:r>
              <a:rPr lang="en-US" sz="2400" dirty="0"/>
              <a:t>Significant variations in laws, consequences</a:t>
            </a:r>
          </a:p>
          <a:p>
            <a:pPr marL="45720" indent="0">
              <a:buNone/>
            </a:pPr>
            <a:endParaRPr lang="en-US" sz="2400" dirty="0"/>
          </a:p>
          <a:p>
            <a:endParaRPr lang="en-US" sz="2400" dirty="0"/>
          </a:p>
          <a:p>
            <a:endParaRPr lang="en-US" sz="2400" dirty="0"/>
          </a:p>
          <a:p>
            <a:endParaRPr lang="en-US" dirty="0"/>
          </a:p>
        </p:txBody>
      </p:sp>
      <p:pic>
        <p:nvPicPr>
          <p:cNvPr id="4" name="Picture 2" descr="https://www.flhsmv.gov/wp-content/uploads/highwaydemo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029200"/>
            <a:ext cx="2362200" cy="158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86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717612"/>
          </a:xfrm>
        </p:spPr>
        <p:txBody>
          <a:bodyPr/>
          <a:lstStyle/>
          <a:p>
            <a:pPr algn="ctr"/>
            <a:r>
              <a:rPr lang="en-US" dirty="0"/>
              <a:t>Loading Zone Safety</a:t>
            </a:r>
          </a:p>
        </p:txBody>
      </p:sp>
      <p:sp>
        <p:nvSpPr>
          <p:cNvPr id="3" name="Content Placeholder 2"/>
          <p:cNvSpPr>
            <a:spLocks noGrp="1"/>
          </p:cNvSpPr>
          <p:nvPr>
            <p:ph idx="1"/>
          </p:nvPr>
        </p:nvSpPr>
        <p:spPr>
          <a:xfrm>
            <a:off x="533400" y="1524001"/>
            <a:ext cx="7696200" cy="4785360"/>
          </a:xfrm>
        </p:spPr>
        <p:txBody>
          <a:bodyPr>
            <a:normAutofit/>
          </a:bodyPr>
          <a:lstStyle/>
          <a:p>
            <a:r>
              <a:rPr lang="en-US" sz="2400" dirty="0"/>
              <a:t>Yellow school bus transportation remains far safer than other modes</a:t>
            </a:r>
          </a:p>
          <a:p>
            <a:r>
              <a:rPr lang="en-US" sz="2400" dirty="0"/>
              <a:t>For example, less than one percent of youth fatalities during school travel hours are in school buses, versus 57 percent when riding with teen drivers and 23 percent with adult drivers (www.schoolbusfacts.com)</a:t>
            </a:r>
          </a:p>
          <a:p>
            <a:r>
              <a:rPr lang="en-US" sz="2400" dirty="0"/>
              <a:t>Loading zone safety remains our priority</a:t>
            </a:r>
          </a:p>
          <a:p>
            <a:r>
              <a:rPr lang="en-US" sz="2400" dirty="0"/>
              <a:t>Required safety countermeasures are a complex mix of laws, policies, and best practices that include…</a:t>
            </a:r>
          </a:p>
          <a:p>
            <a:endParaRPr lang="en-US" sz="2400" dirty="0"/>
          </a:p>
          <a:p>
            <a:endParaRPr lang="en-US" dirty="0"/>
          </a:p>
        </p:txBody>
      </p:sp>
      <p:pic>
        <p:nvPicPr>
          <p:cNvPr id="4" name="Picture 7" descr="kids-walking"/>
          <p:cNvPicPr>
            <a:picLocks noChangeAspect="1" noChangeArrowheads="1"/>
          </p:cNvPicPr>
          <p:nvPr/>
        </p:nvPicPr>
        <p:blipFill>
          <a:blip r:embed="rId2">
            <a:clrChange>
              <a:clrFrom>
                <a:srgbClr val="8FB9E3"/>
              </a:clrFrom>
              <a:clrTo>
                <a:srgbClr val="8FB9E3">
                  <a:alpha val="0"/>
                </a:srgbClr>
              </a:clrTo>
            </a:clrChange>
            <a:extLst>
              <a:ext uri="{28A0092B-C50C-407E-A947-70E740481C1C}">
                <a14:useLocalDpi xmlns:a14="http://schemas.microsoft.com/office/drawing/2010/main" val="0"/>
              </a:ext>
            </a:extLst>
          </a:blip>
          <a:srcRect/>
          <a:stretch>
            <a:fillRect/>
          </a:stretch>
        </p:blipFill>
        <p:spPr bwMode="auto">
          <a:xfrm>
            <a:off x="6019800" y="5084735"/>
            <a:ext cx="2292369" cy="173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23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717612"/>
          </a:xfrm>
        </p:spPr>
        <p:txBody>
          <a:bodyPr/>
          <a:lstStyle/>
          <a:p>
            <a:pPr algn="ctr"/>
            <a:r>
              <a:rPr lang="en-US" dirty="0"/>
              <a:t>Safety Countermeasures</a:t>
            </a:r>
          </a:p>
        </p:txBody>
      </p:sp>
      <p:sp>
        <p:nvSpPr>
          <p:cNvPr id="3" name="Content Placeholder 2"/>
          <p:cNvSpPr>
            <a:spLocks noGrp="1"/>
          </p:cNvSpPr>
          <p:nvPr>
            <p:ph idx="1"/>
          </p:nvPr>
        </p:nvSpPr>
        <p:spPr>
          <a:xfrm>
            <a:off x="533400" y="1524001"/>
            <a:ext cx="7696200" cy="4785360"/>
          </a:xfrm>
        </p:spPr>
        <p:txBody>
          <a:bodyPr>
            <a:normAutofit/>
          </a:bodyPr>
          <a:lstStyle/>
          <a:p>
            <a:r>
              <a:rPr lang="en-US" sz="2400" dirty="0"/>
              <a:t>Prevention of stop arm violations through public awareness</a:t>
            </a:r>
          </a:p>
          <a:p>
            <a:r>
              <a:rPr lang="en-US" sz="2400" dirty="0"/>
              <a:t>Frequent, visible enforcement </a:t>
            </a:r>
            <a:r>
              <a:rPr lang="en-US" sz="2400" dirty="0">
                <a:solidFill>
                  <a:srgbClr val="FFFF00"/>
                </a:solidFill>
              </a:rPr>
              <a:t>and convictions</a:t>
            </a:r>
          </a:p>
          <a:p>
            <a:r>
              <a:rPr lang="en-US" sz="2400" dirty="0"/>
              <a:t>Student rider training</a:t>
            </a:r>
          </a:p>
          <a:p>
            <a:r>
              <a:rPr lang="en-US" sz="2400" dirty="0"/>
              <a:t>School bus driver training in crossing and student signaling procedures</a:t>
            </a:r>
          </a:p>
          <a:p>
            <a:r>
              <a:rPr lang="en-US" sz="2400" dirty="0"/>
              <a:t>Vehicle factors (mirrors, high visibility lighting, pupil crossing arms, conspicuity)</a:t>
            </a:r>
          </a:p>
          <a:p>
            <a:r>
              <a:rPr lang="en-US" sz="2400" dirty="0"/>
              <a:t>School bus stop placement</a:t>
            </a:r>
          </a:p>
          <a:p>
            <a:r>
              <a:rPr lang="en-US" sz="2400" dirty="0"/>
              <a:t>State laws and penalties for violations</a:t>
            </a:r>
          </a:p>
          <a:p>
            <a:endParaRPr lang="en-US" dirty="0"/>
          </a:p>
        </p:txBody>
      </p:sp>
      <p:pic>
        <p:nvPicPr>
          <p:cNvPr id="4" name="Picture 7" descr="kids-walking"/>
          <p:cNvPicPr>
            <a:picLocks noChangeAspect="1" noChangeArrowheads="1"/>
          </p:cNvPicPr>
          <p:nvPr/>
        </p:nvPicPr>
        <p:blipFill>
          <a:blip r:embed="rId2">
            <a:clrChange>
              <a:clrFrom>
                <a:srgbClr val="8FB9E3"/>
              </a:clrFrom>
              <a:clrTo>
                <a:srgbClr val="8FB9E3">
                  <a:alpha val="0"/>
                </a:srgbClr>
              </a:clrTo>
            </a:clrChange>
            <a:extLst>
              <a:ext uri="{28A0092B-C50C-407E-A947-70E740481C1C}">
                <a14:useLocalDpi xmlns:a14="http://schemas.microsoft.com/office/drawing/2010/main" val="0"/>
              </a:ext>
            </a:extLst>
          </a:blip>
          <a:srcRect/>
          <a:stretch>
            <a:fillRect/>
          </a:stretch>
        </p:blipFill>
        <p:spPr bwMode="auto">
          <a:xfrm>
            <a:off x="5867400" y="4450278"/>
            <a:ext cx="3130569" cy="236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84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4AAFC7E-D4B1-40C2-A5F9-00DDA6155BCA}"/>
              </a:ext>
            </a:extLst>
          </p:cNvPr>
          <p:cNvSpPr txBox="1"/>
          <p:nvPr/>
        </p:nvSpPr>
        <p:spPr>
          <a:xfrm>
            <a:off x="990600" y="152400"/>
            <a:ext cx="6629400" cy="400110"/>
          </a:xfrm>
          <a:prstGeom prst="rect">
            <a:avLst/>
          </a:prstGeom>
          <a:noFill/>
        </p:spPr>
        <p:txBody>
          <a:bodyPr wrap="square" rtlCol="0">
            <a:spAutoFit/>
          </a:bodyPr>
          <a:lstStyle/>
          <a:p>
            <a:pPr algn="ctr"/>
            <a:r>
              <a:rPr lang="en-US" sz="2000" dirty="0" err="1">
                <a:solidFill>
                  <a:schemeClr val="accent2">
                    <a:lumMod val="60000"/>
                    <a:lumOff val="40000"/>
                  </a:schemeClr>
                </a:solidFill>
              </a:rPr>
              <a:t>Northhampton</a:t>
            </a:r>
            <a:r>
              <a:rPr lang="en-US" sz="2000" dirty="0">
                <a:solidFill>
                  <a:schemeClr val="accent2">
                    <a:lumMod val="60000"/>
                    <a:lumOff val="40000"/>
                  </a:schemeClr>
                </a:solidFill>
              </a:rPr>
              <a:t>, MA, Passing Safety Awareness Video</a:t>
            </a:r>
          </a:p>
        </p:txBody>
      </p:sp>
    </p:spTree>
    <p:extLst>
      <p:ext uri="{BB962C8B-B14F-4D97-AF65-F5344CB8AC3E}">
        <p14:creationId xmlns:p14="http://schemas.microsoft.com/office/powerpoint/2010/main" val="457043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3454AB1-B1A5-467B-BE33-F10713435750}"/>
              </a:ext>
            </a:extLst>
          </p:cNvPr>
          <p:cNvSpPr txBox="1"/>
          <p:nvPr/>
        </p:nvSpPr>
        <p:spPr>
          <a:xfrm>
            <a:off x="838200" y="76200"/>
            <a:ext cx="7162800" cy="400110"/>
          </a:xfrm>
          <a:prstGeom prst="rect">
            <a:avLst/>
          </a:prstGeom>
          <a:noFill/>
        </p:spPr>
        <p:txBody>
          <a:bodyPr wrap="square" rtlCol="0">
            <a:spAutoFit/>
          </a:bodyPr>
          <a:lstStyle/>
          <a:p>
            <a:pPr algn="ctr"/>
            <a:r>
              <a:rPr lang="en-US" sz="2000" dirty="0">
                <a:solidFill>
                  <a:schemeClr val="accent2">
                    <a:lumMod val="60000"/>
                    <a:lumOff val="40000"/>
                  </a:schemeClr>
                </a:solidFill>
              </a:rPr>
              <a:t>Anderson County, SC, Distracted Driving Video (May 2018)</a:t>
            </a:r>
          </a:p>
        </p:txBody>
      </p:sp>
    </p:spTree>
    <p:extLst>
      <p:ext uri="{BB962C8B-B14F-4D97-AF65-F5344CB8AC3E}">
        <p14:creationId xmlns:p14="http://schemas.microsoft.com/office/powerpoint/2010/main" val="3927946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717612"/>
          </a:xfrm>
        </p:spPr>
        <p:txBody>
          <a:bodyPr/>
          <a:lstStyle/>
          <a:p>
            <a:pPr algn="ctr"/>
            <a:r>
              <a:rPr lang="en-US" dirty="0"/>
              <a:t>Safety Countermeasures</a:t>
            </a:r>
          </a:p>
        </p:txBody>
      </p:sp>
      <p:sp>
        <p:nvSpPr>
          <p:cNvPr id="3" name="Content Placeholder 2"/>
          <p:cNvSpPr>
            <a:spLocks noGrp="1"/>
          </p:cNvSpPr>
          <p:nvPr>
            <p:ph idx="1"/>
          </p:nvPr>
        </p:nvSpPr>
        <p:spPr>
          <a:xfrm>
            <a:off x="914400" y="1524001"/>
            <a:ext cx="7315200" cy="4785360"/>
          </a:xfrm>
        </p:spPr>
        <p:txBody>
          <a:bodyPr>
            <a:normAutofit lnSpcReduction="10000"/>
          </a:bodyPr>
          <a:lstStyle/>
          <a:p>
            <a:r>
              <a:rPr lang="en-US" sz="2400" dirty="0"/>
              <a:t>Documenting the problem:</a:t>
            </a:r>
          </a:p>
          <a:p>
            <a:pPr lvl="1"/>
            <a:r>
              <a:rPr lang="en-US" sz="2200" dirty="0"/>
              <a:t>Illegal passing surveys</a:t>
            </a:r>
          </a:p>
          <a:p>
            <a:pPr lvl="1"/>
            <a:r>
              <a:rPr lang="en-US" sz="2200" dirty="0"/>
              <a:t>Identification of high violation areas</a:t>
            </a:r>
          </a:p>
          <a:p>
            <a:pPr lvl="1"/>
            <a:r>
              <a:rPr lang="en-US" sz="2200" dirty="0"/>
              <a:t>Video or photo recording of violations</a:t>
            </a:r>
          </a:p>
          <a:p>
            <a:pPr lvl="1"/>
            <a:r>
              <a:rPr lang="en-US" sz="2200" dirty="0"/>
              <a:t>Notification of high violation areas to public and law enforcement</a:t>
            </a:r>
          </a:p>
          <a:p>
            <a:endParaRPr lang="en-US" sz="2400" dirty="0"/>
          </a:p>
          <a:p>
            <a:r>
              <a:rPr lang="en-US" sz="2400" dirty="0"/>
              <a:t>Public awareness efforts:</a:t>
            </a:r>
          </a:p>
          <a:p>
            <a:pPr lvl="1"/>
            <a:r>
              <a:rPr lang="en-US" sz="2200" dirty="0"/>
              <a:t>State law on required motorist actions when encountering buses slowing or stopped</a:t>
            </a:r>
          </a:p>
          <a:p>
            <a:pPr lvl="1"/>
            <a:r>
              <a:rPr lang="en-US" sz="2200" dirty="0"/>
              <a:t>Back to school safety messaging</a:t>
            </a:r>
          </a:p>
          <a:p>
            <a:pPr lvl="1"/>
            <a:r>
              <a:rPr lang="en-US" sz="2200" dirty="0"/>
              <a:t>Discussion of consequences (not just civil or criminal penalties)</a:t>
            </a:r>
          </a:p>
          <a:p>
            <a:pPr lvl="1"/>
            <a:endParaRPr lang="en-US" sz="2200" dirty="0"/>
          </a:p>
          <a:p>
            <a:pPr lvl="1"/>
            <a:endParaRPr lang="en-US" dirty="0"/>
          </a:p>
          <a:p>
            <a:endParaRPr lang="en-US" sz="2400" dirty="0"/>
          </a:p>
          <a:p>
            <a:endParaRPr lang="en-US" dirty="0"/>
          </a:p>
        </p:txBody>
      </p:sp>
    </p:spTree>
    <p:extLst>
      <p:ext uri="{BB962C8B-B14F-4D97-AF65-F5344CB8AC3E}">
        <p14:creationId xmlns:p14="http://schemas.microsoft.com/office/powerpoint/2010/main" val="96350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717612"/>
          </a:xfrm>
        </p:spPr>
        <p:txBody>
          <a:bodyPr/>
          <a:lstStyle/>
          <a:p>
            <a:pPr algn="ctr"/>
            <a:r>
              <a:rPr lang="en-US" dirty="0"/>
              <a:t>Safety Countermeasures</a:t>
            </a:r>
          </a:p>
        </p:txBody>
      </p:sp>
      <p:sp>
        <p:nvSpPr>
          <p:cNvPr id="3" name="Content Placeholder 2"/>
          <p:cNvSpPr>
            <a:spLocks noGrp="1"/>
          </p:cNvSpPr>
          <p:nvPr>
            <p:ph idx="1"/>
          </p:nvPr>
        </p:nvSpPr>
        <p:spPr>
          <a:xfrm>
            <a:off x="914400" y="1524001"/>
            <a:ext cx="7315200" cy="4785360"/>
          </a:xfrm>
        </p:spPr>
        <p:txBody>
          <a:bodyPr>
            <a:normAutofit fontScale="92500" lnSpcReduction="10000"/>
          </a:bodyPr>
          <a:lstStyle/>
          <a:p>
            <a:r>
              <a:rPr lang="en-US" sz="2400" dirty="0"/>
              <a:t>E</a:t>
            </a:r>
            <a:r>
              <a:rPr lang="en-US" sz="2200" dirty="0"/>
              <a:t>nforcement:</a:t>
            </a:r>
          </a:p>
          <a:p>
            <a:pPr lvl="1"/>
            <a:r>
              <a:rPr lang="en-US" sz="2000" dirty="0"/>
              <a:t>Ongoing relationship with local and state police</a:t>
            </a:r>
          </a:p>
          <a:p>
            <a:pPr lvl="1"/>
            <a:r>
              <a:rPr lang="en-US" sz="2000" dirty="0">
                <a:solidFill>
                  <a:srgbClr val="FFFF00"/>
                </a:solidFill>
              </a:rPr>
              <a:t>Training and awareness for prosecutors and judiciary</a:t>
            </a:r>
          </a:p>
          <a:p>
            <a:pPr lvl="1"/>
            <a:r>
              <a:rPr lang="en-US" sz="2000" dirty="0"/>
              <a:t>Priority on most vulnerable locations</a:t>
            </a:r>
          </a:p>
          <a:p>
            <a:pPr lvl="1"/>
            <a:r>
              <a:rPr lang="en-US" sz="2000" dirty="0"/>
              <a:t>Ongoing enforcement and enforcement blitzes</a:t>
            </a:r>
          </a:p>
          <a:p>
            <a:pPr lvl="1"/>
            <a:r>
              <a:rPr lang="en-US" sz="2000" dirty="0"/>
              <a:t>Police presence emphasis during back to school, Safety Week, Love the Bus</a:t>
            </a:r>
          </a:p>
          <a:p>
            <a:pPr lvl="1"/>
            <a:r>
              <a:rPr lang="en-US" sz="2000" dirty="0"/>
              <a:t>Citations from photo or video evidence (if legal)</a:t>
            </a:r>
          </a:p>
          <a:p>
            <a:pPr lvl="1"/>
            <a:r>
              <a:rPr lang="en-US" sz="2000" dirty="0"/>
              <a:t> Longitudinal tracking of enforcement frequency</a:t>
            </a:r>
          </a:p>
          <a:p>
            <a:pPr lvl="1"/>
            <a:endParaRPr lang="en-US" dirty="0"/>
          </a:p>
          <a:p>
            <a:r>
              <a:rPr lang="en-US" sz="2400" dirty="0"/>
              <a:t>Student rider training on bus stop waiting location, potential hazards, crossing procedures</a:t>
            </a:r>
          </a:p>
          <a:p>
            <a:r>
              <a:rPr lang="en-US" sz="2400" dirty="0"/>
              <a:t>Driver training in stopping sequence, student crossing, and student signaling procedures</a:t>
            </a:r>
          </a:p>
          <a:p>
            <a:endParaRPr lang="en-US" sz="2400" dirty="0"/>
          </a:p>
          <a:p>
            <a:endParaRPr lang="en-US" dirty="0"/>
          </a:p>
        </p:txBody>
      </p:sp>
    </p:spTree>
    <p:extLst>
      <p:ext uri="{BB962C8B-B14F-4D97-AF65-F5344CB8AC3E}">
        <p14:creationId xmlns:p14="http://schemas.microsoft.com/office/powerpoint/2010/main" val="405596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717612"/>
          </a:xfrm>
        </p:spPr>
        <p:txBody>
          <a:bodyPr/>
          <a:lstStyle/>
          <a:p>
            <a:pPr algn="ctr"/>
            <a:r>
              <a:rPr lang="en-US" dirty="0"/>
              <a:t>Gaps and Data Needs</a:t>
            </a:r>
          </a:p>
        </p:txBody>
      </p:sp>
      <p:sp>
        <p:nvSpPr>
          <p:cNvPr id="3" name="Content Placeholder 2"/>
          <p:cNvSpPr>
            <a:spLocks noGrp="1"/>
          </p:cNvSpPr>
          <p:nvPr>
            <p:ph idx="1"/>
          </p:nvPr>
        </p:nvSpPr>
        <p:spPr>
          <a:xfrm>
            <a:off x="914400" y="1524001"/>
            <a:ext cx="7315200" cy="4785360"/>
          </a:xfrm>
        </p:spPr>
        <p:txBody>
          <a:bodyPr>
            <a:normAutofit lnSpcReduction="10000"/>
          </a:bodyPr>
          <a:lstStyle/>
          <a:p>
            <a:r>
              <a:rPr lang="en-US" sz="3200" dirty="0"/>
              <a:t>National data is needed on:</a:t>
            </a:r>
          </a:p>
          <a:p>
            <a:pPr lvl="1"/>
            <a:r>
              <a:rPr lang="en-US" sz="3000" dirty="0"/>
              <a:t>State laws re: stopping for buses</a:t>
            </a:r>
          </a:p>
          <a:p>
            <a:pPr lvl="1"/>
            <a:r>
              <a:rPr lang="en-US" sz="3000" dirty="0"/>
              <a:t>State and local enforcement levels</a:t>
            </a:r>
          </a:p>
          <a:p>
            <a:pPr lvl="1"/>
            <a:r>
              <a:rPr lang="en-US" sz="3000" dirty="0"/>
              <a:t>Related student injuries</a:t>
            </a:r>
          </a:p>
          <a:p>
            <a:pPr lvl="1"/>
            <a:r>
              <a:rPr lang="en-US" sz="3000" dirty="0"/>
              <a:t>State </a:t>
            </a:r>
            <a:r>
              <a:rPr lang="en-US" sz="3000" dirty="0" err="1"/>
              <a:t>regs</a:t>
            </a:r>
            <a:r>
              <a:rPr lang="en-US" sz="3000" dirty="0"/>
              <a:t> and training of drivers and students (e.g., crossing procedures)</a:t>
            </a:r>
          </a:p>
          <a:p>
            <a:pPr lvl="1"/>
            <a:r>
              <a:rPr lang="en-US" sz="3000" dirty="0"/>
              <a:t>Effectiveness of countermeasures (e.g., photo/video enforcement)</a:t>
            </a:r>
          </a:p>
          <a:p>
            <a:pPr lvl="1"/>
            <a:r>
              <a:rPr lang="en-US" sz="3000" dirty="0"/>
              <a:t>Further analysis of Kansas and/or FARS data</a:t>
            </a:r>
          </a:p>
          <a:p>
            <a:pPr lvl="1"/>
            <a:endParaRPr lang="en-US" sz="3000" dirty="0"/>
          </a:p>
          <a:p>
            <a:pPr lvl="1"/>
            <a:endParaRPr lang="en-US" sz="3000" dirty="0"/>
          </a:p>
        </p:txBody>
      </p:sp>
    </p:spTree>
    <p:extLst>
      <p:ext uri="{BB962C8B-B14F-4D97-AF65-F5344CB8AC3E}">
        <p14:creationId xmlns:p14="http://schemas.microsoft.com/office/powerpoint/2010/main" val="332217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717612"/>
          </a:xfrm>
        </p:spPr>
        <p:txBody>
          <a:bodyPr>
            <a:normAutofit fontScale="90000"/>
          </a:bodyPr>
          <a:lstStyle/>
          <a:p>
            <a:pPr algn="ctr"/>
            <a:r>
              <a:rPr lang="en-US" dirty="0"/>
              <a:t>Model Policies, Best Practices	</a:t>
            </a:r>
          </a:p>
        </p:txBody>
      </p:sp>
      <p:sp>
        <p:nvSpPr>
          <p:cNvPr id="3" name="Content Placeholder 2"/>
          <p:cNvSpPr>
            <a:spLocks noGrp="1"/>
          </p:cNvSpPr>
          <p:nvPr>
            <p:ph idx="1"/>
          </p:nvPr>
        </p:nvSpPr>
        <p:spPr>
          <a:xfrm>
            <a:off x="914400" y="1524001"/>
            <a:ext cx="7315200" cy="4785360"/>
          </a:xfrm>
        </p:spPr>
        <p:txBody>
          <a:bodyPr vert="horz" lIns="91440" tIns="45720" rIns="91440" bIns="45720" rtlCol="0" anchor="t">
            <a:normAutofit fontScale="92500" lnSpcReduction="20000"/>
          </a:bodyPr>
          <a:lstStyle/>
          <a:p>
            <a:pPr lvl="1"/>
            <a:r>
              <a:rPr lang="en-US" sz="3000" dirty="0"/>
              <a:t>For discussion, is there need for?:</a:t>
            </a:r>
          </a:p>
          <a:p>
            <a:pPr lvl="2"/>
            <a:r>
              <a:rPr lang="en-US" sz="2800" dirty="0"/>
              <a:t>Model state law re: stopping for buses</a:t>
            </a:r>
          </a:p>
          <a:p>
            <a:pPr lvl="2"/>
            <a:r>
              <a:rPr lang="en-US" sz="2800" dirty="0"/>
              <a:t>National priority on illegal passing enforcement (e.g., targeted grants)</a:t>
            </a:r>
          </a:p>
          <a:p>
            <a:pPr lvl="2"/>
            <a:r>
              <a:rPr lang="en-US" sz="2800" dirty="0"/>
              <a:t>Model training curricula for school bus drivers and student riders</a:t>
            </a:r>
          </a:p>
          <a:p>
            <a:pPr lvl="2"/>
            <a:r>
              <a:rPr lang="en-US" sz="2800" dirty="0"/>
              <a:t>Model state law on photo/video enforcement</a:t>
            </a:r>
          </a:p>
          <a:p>
            <a:pPr lvl="2"/>
            <a:r>
              <a:rPr lang="en-US" sz="2800" dirty="0"/>
              <a:t>Promoting loading safety-related vehicle specifications  and operational procedures of National Congress on School Transportation (ncstonline.org)</a:t>
            </a:r>
          </a:p>
          <a:p>
            <a:pPr lvl="1"/>
            <a:endParaRPr lang="en-US" sz="3000" dirty="0"/>
          </a:p>
          <a:p>
            <a:pPr lvl="1"/>
            <a:endParaRPr lang="en-US" sz="3000" dirty="0"/>
          </a:p>
        </p:txBody>
      </p:sp>
      <p:pic>
        <p:nvPicPr>
          <p:cNvPr id="4"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l="13259"/>
          <a:stretch/>
        </p:blipFill>
        <p:spPr>
          <a:xfrm>
            <a:off x="7010400" y="5334000"/>
            <a:ext cx="1828800" cy="1185949"/>
          </a:xfrm>
          <a:prstGeom prst="rect">
            <a:avLst/>
          </a:prstGeom>
        </p:spPr>
      </p:pic>
    </p:spTree>
    <p:extLst>
      <p:ext uri="{BB962C8B-B14F-4D97-AF65-F5344CB8AC3E}">
        <p14:creationId xmlns:p14="http://schemas.microsoft.com/office/powerpoint/2010/main" val="316303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
            <a:ext cx="5108497" cy="65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261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315200" cy="717612"/>
          </a:xfrm>
        </p:spPr>
        <p:txBody>
          <a:bodyPr>
            <a:normAutofit/>
          </a:bodyPr>
          <a:lstStyle/>
          <a:p>
            <a:pPr algn="ctr"/>
            <a:r>
              <a:rPr lang="en-US" dirty="0"/>
              <a:t>Contact Info</a:t>
            </a:r>
          </a:p>
        </p:txBody>
      </p:sp>
      <p:sp>
        <p:nvSpPr>
          <p:cNvPr id="3" name="Content Placeholder 2"/>
          <p:cNvSpPr>
            <a:spLocks noGrp="1"/>
          </p:cNvSpPr>
          <p:nvPr>
            <p:ph idx="1"/>
          </p:nvPr>
        </p:nvSpPr>
        <p:spPr>
          <a:xfrm>
            <a:off x="609600" y="1295400"/>
            <a:ext cx="8229600" cy="1981200"/>
          </a:xfrm>
        </p:spPr>
        <p:txBody>
          <a:bodyPr>
            <a:normAutofit/>
          </a:bodyPr>
          <a:lstStyle/>
          <a:p>
            <a:r>
              <a:rPr lang="en-US" sz="3200" dirty="0">
                <a:hlinkClick r:id="rId2"/>
              </a:rPr>
              <a:t>ExecDir@nasdpts.org</a:t>
            </a:r>
            <a:r>
              <a:rPr lang="en-US" sz="3200" dirty="0"/>
              <a:t> (Charlie Hood)</a:t>
            </a:r>
          </a:p>
          <a:p>
            <a:r>
              <a:rPr lang="en-US" sz="3200" dirty="0"/>
              <a:t>850-274-4308</a:t>
            </a:r>
          </a:p>
          <a:p>
            <a:r>
              <a:rPr lang="en-US" sz="3200" dirty="0">
                <a:hlinkClick r:id="rId3"/>
              </a:rPr>
              <a:t>www.nasdpts.org</a:t>
            </a:r>
            <a:r>
              <a:rPr lang="en-US" sz="3200" dirty="0"/>
              <a:t>  </a:t>
            </a:r>
          </a:p>
          <a:p>
            <a:endParaRPr lang="en-US" sz="3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3200400"/>
            <a:ext cx="3124200" cy="3248175"/>
          </a:xfrm>
          <a:prstGeom prst="rect">
            <a:avLst/>
          </a:prstGeom>
        </p:spPr>
      </p:pic>
    </p:spTree>
    <p:extLst>
      <p:ext uri="{BB962C8B-B14F-4D97-AF65-F5344CB8AC3E}">
        <p14:creationId xmlns:p14="http://schemas.microsoft.com/office/powerpoint/2010/main" val="814603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37F540D-153B-44EA-B956-E81E88C27269}"/>
              </a:ext>
            </a:extLst>
          </p:cNvPr>
          <p:cNvSpPr txBox="1"/>
          <p:nvPr/>
        </p:nvSpPr>
        <p:spPr>
          <a:xfrm>
            <a:off x="762000" y="152400"/>
            <a:ext cx="7315200" cy="646331"/>
          </a:xfrm>
          <a:prstGeom prst="rect">
            <a:avLst/>
          </a:prstGeom>
          <a:noFill/>
        </p:spPr>
        <p:txBody>
          <a:bodyPr wrap="square" rtlCol="0">
            <a:spAutoFit/>
          </a:bodyPr>
          <a:lstStyle/>
          <a:p>
            <a:pPr algn="ctr"/>
            <a:r>
              <a:rPr lang="en-US" dirty="0">
                <a:solidFill>
                  <a:schemeClr val="bg2">
                    <a:lumMod val="25000"/>
                    <a:lumOff val="75000"/>
                  </a:schemeClr>
                </a:solidFill>
              </a:rPr>
              <a:t>Montgomery County Schools (MD), Passing Safety Awareness Video (2017)</a:t>
            </a:r>
          </a:p>
        </p:txBody>
      </p:sp>
    </p:spTree>
    <p:extLst>
      <p:ext uri="{BB962C8B-B14F-4D97-AF65-F5344CB8AC3E}">
        <p14:creationId xmlns:p14="http://schemas.microsoft.com/office/powerpoint/2010/main" val="1133912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717612"/>
          </a:xfrm>
        </p:spPr>
        <p:txBody>
          <a:bodyPr/>
          <a:lstStyle/>
          <a:p>
            <a:pPr algn="ctr"/>
            <a:r>
              <a:rPr lang="en-US" dirty="0"/>
              <a:t>Illegal Passing—the Big Picture</a:t>
            </a:r>
          </a:p>
        </p:txBody>
      </p:sp>
      <p:sp>
        <p:nvSpPr>
          <p:cNvPr id="3" name="Content Placeholder 2"/>
          <p:cNvSpPr>
            <a:spLocks noGrp="1"/>
          </p:cNvSpPr>
          <p:nvPr>
            <p:ph idx="1"/>
          </p:nvPr>
        </p:nvSpPr>
        <p:spPr>
          <a:xfrm>
            <a:off x="381000" y="1752600"/>
            <a:ext cx="7848600" cy="4648199"/>
          </a:xfrm>
        </p:spPr>
        <p:txBody>
          <a:bodyPr>
            <a:normAutofit/>
          </a:bodyPr>
          <a:lstStyle/>
          <a:p>
            <a:r>
              <a:rPr lang="en-US" sz="2800" dirty="0"/>
              <a:t>How prevalent is illegal passing, really? (</a:t>
            </a:r>
            <a:r>
              <a:rPr lang="en-US" sz="2800" dirty="0">
                <a:solidFill>
                  <a:srgbClr val="FFFF00"/>
                </a:solidFill>
              </a:rPr>
              <a:t>short answer: VERY</a:t>
            </a:r>
            <a:r>
              <a:rPr lang="en-US" sz="2800" dirty="0"/>
              <a:t>)</a:t>
            </a:r>
          </a:p>
          <a:p>
            <a:r>
              <a:rPr lang="en-US" sz="2800" dirty="0"/>
              <a:t>Why is reducing illegal passing a priority?</a:t>
            </a:r>
          </a:p>
          <a:p>
            <a:r>
              <a:rPr lang="en-US" sz="2800" dirty="0"/>
              <a:t>What are the contributing causes?</a:t>
            </a:r>
          </a:p>
          <a:p>
            <a:r>
              <a:rPr lang="en-US" sz="2800" dirty="0"/>
              <a:t>What are the safety countermeasures?  What are innovative states and LEAs doing about it?</a:t>
            </a:r>
          </a:p>
          <a:p>
            <a:r>
              <a:rPr lang="en-US" sz="2800" dirty="0"/>
              <a:t>Who are the safety partners?</a:t>
            </a:r>
          </a:p>
          <a:p>
            <a:r>
              <a:rPr lang="en-US" sz="2800" dirty="0"/>
              <a:t>How can we move toward </a:t>
            </a:r>
            <a:r>
              <a:rPr lang="en-US" sz="2800" dirty="0">
                <a:solidFill>
                  <a:srgbClr val="FFFF00"/>
                </a:solidFill>
              </a:rPr>
              <a:t>ZERO</a:t>
            </a:r>
            <a:r>
              <a:rPr lang="en-US" sz="2800" dirty="0"/>
              <a:t>?</a:t>
            </a:r>
          </a:p>
          <a:p>
            <a:endParaRPr lang="en-US" sz="2400" dirty="0"/>
          </a:p>
          <a:p>
            <a:endParaRPr lang="en-US" dirty="0"/>
          </a:p>
        </p:txBody>
      </p:sp>
      <p:pic>
        <p:nvPicPr>
          <p:cNvPr id="2050" name="Picture 2" descr="https://www.flhsmv.gov/wp-content/uploads/highwaydemo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2848" y="4724400"/>
            <a:ext cx="2782551" cy="186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74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315200" cy="717612"/>
          </a:xfrm>
        </p:spPr>
        <p:txBody>
          <a:bodyPr/>
          <a:lstStyle/>
          <a:p>
            <a:pPr algn="ctr"/>
            <a:r>
              <a:rPr lang="en-US" dirty="0"/>
              <a:t>Quantifying the Obvious</a:t>
            </a:r>
          </a:p>
        </p:txBody>
      </p:sp>
      <p:sp>
        <p:nvSpPr>
          <p:cNvPr id="3" name="Content Placeholder 2"/>
          <p:cNvSpPr>
            <a:spLocks noGrp="1"/>
          </p:cNvSpPr>
          <p:nvPr>
            <p:ph idx="1"/>
          </p:nvPr>
        </p:nvSpPr>
        <p:spPr>
          <a:xfrm>
            <a:off x="838200" y="1066800"/>
            <a:ext cx="7315200" cy="5486400"/>
          </a:xfrm>
        </p:spPr>
        <p:txBody>
          <a:bodyPr>
            <a:normAutofit fontScale="92500" lnSpcReduction="20000"/>
          </a:bodyPr>
          <a:lstStyle/>
          <a:p>
            <a:endParaRPr lang="en-US" sz="2400" dirty="0"/>
          </a:p>
          <a:p>
            <a:r>
              <a:rPr lang="en-US" sz="2600" dirty="0"/>
              <a:t>In 2010 NASDPTS conferees adopted a resolution establishing the first Stop Arm Violation Survey</a:t>
            </a:r>
          </a:p>
          <a:p>
            <a:r>
              <a:rPr lang="en-US" sz="2600" dirty="0"/>
              <a:t>Goal was to </a:t>
            </a:r>
            <a:r>
              <a:rPr lang="en-US" sz="2600" dirty="0">
                <a:solidFill>
                  <a:srgbClr val="FFFF00"/>
                </a:solidFill>
              </a:rPr>
              <a:t>quantify</a:t>
            </a:r>
            <a:r>
              <a:rPr lang="en-US" sz="2600" dirty="0"/>
              <a:t> anecdotal evidence that motorists were frequently passing stopped school buses illegally </a:t>
            </a:r>
          </a:p>
          <a:p>
            <a:r>
              <a:rPr lang="en-US" sz="2600" dirty="0"/>
              <a:t>National survey was to expand on prior state surveys (e.g., Florida and North Carolina)</a:t>
            </a:r>
          </a:p>
          <a:p>
            <a:r>
              <a:rPr lang="en-US" sz="2600" dirty="0"/>
              <a:t>States instructed to have drivers report illegal passing incidents during a one-day “snapshot” in the spring</a:t>
            </a:r>
          </a:p>
          <a:p>
            <a:r>
              <a:rPr lang="en-US" sz="2600" dirty="0"/>
              <a:t>NASDPTS established the standard reporting form  and procedures</a:t>
            </a:r>
          </a:p>
          <a:p>
            <a:r>
              <a:rPr lang="en-US" sz="2600" dirty="0"/>
              <a:t>Data collected was intentionally minimal--drivers were cautioned that </a:t>
            </a:r>
            <a:r>
              <a:rPr lang="en-US" sz="2600" dirty="0">
                <a:solidFill>
                  <a:srgbClr val="FFFF00"/>
                </a:solidFill>
              </a:rPr>
              <a:t>attention to safety of students during loading and unloading</a:t>
            </a:r>
            <a:r>
              <a:rPr lang="en-US" sz="2600" dirty="0"/>
              <a:t> was first priority</a:t>
            </a:r>
          </a:p>
          <a:p>
            <a:endParaRPr lang="en-US" dirty="0"/>
          </a:p>
          <a:p>
            <a:endParaRPr lang="en-US" dirty="0"/>
          </a:p>
        </p:txBody>
      </p:sp>
    </p:spTree>
    <p:extLst>
      <p:ext uri="{BB962C8B-B14F-4D97-AF65-F5344CB8AC3E}">
        <p14:creationId xmlns:p14="http://schemas.microsoft.com/office/powerpoint/2010/main" val="189119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38200"/>
          </a:xfrm>
        </p:spPr>
        <p:txBody>
          <a:bodyPr>
            <a:normAutofit/>
          </a:bodyPr>
          <a:lstStyle/>
          <a:p>
            <a:pPr algn="ctr"/>
            <a:r>
              <a:rPr lang="en-US" dirty="0"/>
              <a:t>NASDPTS Illegal Passing Survey</a:t>
            </a:r>
          </a:p>
        </p:txBody>
      </p:sp>
      <p:sp>
        <p:nvSpPr>
          <p:cNvPr id="3" name="Content Placeholder 2"/>
          <p:cNvSpPr>
            <a:spLocks noGrp="1"/>
          </p:cNvSpPr>
          <p:nvPr>
            <p:ph idx="1"/>
          </p:nvPr>
        </p:nvSpPr>
        <p:spPr>
          <a:xfrm>
            <a:off x="457200" y="2667000"/>
            <a:ext cx="8153400" cy="3810000"/>
          </a:xfrm>
        </p:spPr>
        <p:txBody>
          <a:bodyPr>
            <a:normAutofit fontScale="62500" lnSpcReduction="20000"/>
          </a:bodyPr>
          <a:lstStyle/>
          <a:p>
            <a:r>
              <a:rPr lang="en-US" sz="4000" dirty="0"/>
              <a:t>One-day snapshot captured by school bus drivers</a:t>
            </a:r>
          </a:p>
          <a:p>
            <a:r>
              <a:rPr lang="en-US" sz="4000" dirty="0"/>
              <a:t>Completed annually since 2011 to document incidence of other vehicles illegally passing their buses</a:t>
            </a:r>
          </a:p>
          <a:p>
            <a:r>
              <a:rPr lang="en-US" sz="4000" dirty="0">
                <a:solidFill>
                  <a:srgbClr val="FFFF00"/>
                </a:solidFill>
              </a:rPr>
              <a:t>2018 survey results:</a:t>
            </a:r>
          </a:p>
          <a:p>
            <a:pPr lvl="1"/>
            <a:r>
              <a:rPr lang="en-US" sz="4000" dirty="0">
                <a:solidFill>
                  <a:srgbClr val="FFFF00"/>
                </a:solidFill>
              </a:rPr>
              <a:t>106K school bus drivers in 38 states, plus DC</a:t>
            </a:r>
          </a:p>
          <a:p>
            <a:pPr lvl="1"/>
            <a:r>
              <a:rPr lang="en-US" sz="4000" dirty="0">
                <a:solidFill>
                  <a:srgbClr val="FFFF00"/>
                </a:solidFill>
              </a:rPr>
              <a:t>84K motorists illegally passed their buses</a:t>
            </a:r>
          </a:p>
          <a:p>
            <a:pPr lvl="1"/>
            <a:r>
              <a:rPr lang="en-US" sz="4000" dirty="0">
                <a:solidFill>
                  <a:srgbClr val="FFFF00"/>
                </a:solidFill>
              </a:rPr>
              <a:t>Equates to over 15M violations per year nationally</a:t>
            </a:r>
          </a:p>
          <a:p>
            <a:r>
              <a:rPr lang="en-US" sz="4000" dirty="0"/>
              <a:t>Complete results will be available at http://www.nasdpts.org/StopArm/index.html</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1143000"/>
            <a:ext cx="1907187" cy="1283739"/>
          </a:xfrm>
          <a:prstGeom prst="rect">
            <a:avLst/>
          </a:prstGeom>
        </p:spPr>
      </p:pic>
    </p:spTree>
    <p:extLst>
      <p:ext uri="{BB962C8B-B14F-4D97-AF65-F5344CB8AC3E}">
        <p14:creationId xmlns:p14="http://schemas.microsoft.com/office/powerpoint/2010/main" val="214237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457200"/>
            <a:ext cx="4695518"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434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7938" y="365126"/>
            <a:ext cx="4787412" cy="1325563"/>
          </a:xfrm>
        </p:spPr>
        <p:txBody>
          <a:bodyPr/>
          <a:lstStyle/>
          <a:p>
            <a:r>
              <a:rPr lang="en-US" dirty="0"/>
              <a:t>Multi-year Summary</a:t>
            </a:r>
          </a:p>
        </p:txBody>
      </p:sp>
      <p:sp>
        <p:nvSpPr>
          <p:cNvPr id="3" name="Slide Number Placeholder 2"/>
          <p:cNvSpPr>
            <a:spLocks noGrp="1"/>
          </p:cNvSpPr>
          <p:nvPr>
            <p:ph type="sldNum" sz="quarter" idx="12"/>
          </p:nvPr>
        </p:nvSpPr>
        <p:spPr/>
        <p:txBody>
          <a:bodyPr/>
          <a:lstStyle/>
          <a:p>
            <a:pPr>
              <a:defRPr/>
            </a:pPr>
            <a:fld id="{6A1B7F23-A030-41CD-B3B7-A3C7E51F7680}" type="slidenum">
              <a:rPr lang="en-US" smtClean="0"/>
              <a:pPr>
                <a:defRPr/>
              </a:pPr>
              <a:t>8</a:t>
            </a:fld>
            <a:endParaRPr lang="en-US" dirty="0"/>
          </a:p>
        </p:txBody>
      </p:sp>
      <p:pic>
        <p:nvPicPr>
          <p:cNvPr id="7" name="Picture 6" descr="nasdpts w text-DOWNSIZED.jpg"/>
          <p:cNvPicPr/>
          <p:nvPr/>
        </p:nvPicPr>
        <p:blipFill>
          <a:blip r:embed="rId2" cstate="print"/>
          <a:stretch>
            <a:fillRect/>
          </a:stretch>
        </p:blipFill>
        <p:spPr>
          <a:xfrm>
            <a:off x="665894" y="496254"/>
            <a:ext cx="2548255" cy="1194435"/>
          </a:xfrm>
          <a:prstGeom prst="rect">
            <a:avLst/>
          </a:prstGeom>
        </p:spPr>
      </p:pic>
      <p:pic>
        <p:nvPicPr>
          <p:cNvPr id="5" name="Picture 4">
            <a:extLst>
              <a:ext uri="{FF2B5EF4-FFF2-40B4-BE49-F238E27FC236}">
                <a16:creationId xmlns:a16="http://schemas.microsoft.com/office/drawing/2014/main" xmlns="" id="{46BB4DA6-3300-4E97-875D-17BA17D5AF02}"/>
              </a:ext>
            </a:extLst>
          </p:cNvPr>
          <p:cNvPicPr>
            <a:picLocks noChangeAspect="1"/>
          </p:cNvPicPr>
          <p:nvPr/>
        </p:nvPicPr>
        <p:blipFill>
          <a:blip r:embed="rId3"/>
          <a:stretch>
            <a:fillRect/>
          </a:stretch>
        </p:blipFill>
        <p:spPr>
          <a:xfrm>
            <a:off x="228600" y="2280032"/>
            <a:ext cx="8686800" cy="4212842"/>
          </a:xfrm>
          <a:prstGeom prst="rect">
            <a:avLst/>
          </a:prstGeom>
        </p:spPr>
      </p:pic>
    </p:spTree>
    <p:extLst>
      <p:ext uri="{BB962C8B-B14F-4D97-AF65-F5344CB8AC3E}">
        <p14:creationId xmlns:p14="http://schemas.microsoft.com/office/powerpoint/2010/main" val="2801099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9589"/>
            <a:ext cx="6318235" cy="639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145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2204</TotalTime>
  <Words>1026</Words>
  <Application>Microsoft Office PowerPoint</Application>
  <PresentationFormat>On-screen Show (4:3)</PresentationFormat>
  <Paragraphs>143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Perspective</vt:lpstr>
      <vt:lpstr>NASDPTS Illegal Passing Survey: Documenting the Problem and Finding Solutions</vt:lpstr>
      <vt:lpstr>PowerPoint Presentation</vt:lpstr>
      <vt:lpstr>PowerPoint Presentation</vt:lpstr>
      <vt:lpstr>Illegal Passing—the Big Picture</vt:lpstr>
      <vt:lpstr>Quantifying the Obvious</vt:lpstr>
      <vt:lpstr>NASDPTS Illegal Passing Survey</vt:lpstr>
      <vt:lpstr>PowerPoint Presentation</vt:lpstr>
      <vt:lpstr>Multi-year Summary</vt:lpstr>
      <vt:lpstr>PowerPoint Presentation</vt:lpstr>
      <vt:lpstr>Oregon’s 2018 Results</vt:lpstr>
      <vt:lpstr>Survey Takeaways</vt:lpstr>
      <vt:lpstr>Right Side – Washington State</vt:lpstr>
      <vt:lpstr>PowerPoint Presentation</vt:lpstr>
      <vt:lpstr>Student Loading Zone Fatalities</vt:lpstr>
      <vt:lpstr>Kansas Survey 45-year Trends</vt:lpstr>
      <vt:lpstr>Survey of State Laws</vt:lpstr>
      <vt:lpstr>Loading Zone Safety</vt:lpstr>
      <vt:lpstr>Safety Countermeasures</vt:lpstr>
      <vt:lpstr>PowerPoint Presentation</vt:lpstr>
      <vt:lpstr>Safety Countermeasures</vt:lpstr>
      <vt:lpstr>Safety Countermeasures</vt:lpstr>
      <vt:lpstr>Gaps and Data Needs</vt:lpstr>
      <vt:lpstr>Model Policies, Best Practices </vt:lpstr>
      <vt:lpstr>PowerPoint Presentation</vt:lpstr>
      <vt:lpstr>Contact Info</vt:lpstr>
    </vt:vector>
  </TitlesOfParts>
  <Company>National School Transportation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FMCSA Entry-Level Driver Training Advisory Committee</dc:title>
  <dc:creator>Ronna Weber</dc:creator>
  <cp:lastModifiedBy>Chris</cp:lastModifiedBy>
  <cp:revision>140</cp:revision>
  <cp:lastPrinted>2015-10-28T15:23:33Z</cp:lastPrinted>
  <dcterms:created xsi:type="dcterms:W3CDTF">2015-07-03T23:12:56Z</dcterms:created>
  <dcterms:modified xsi:type="dcterms:W3CDTF">2018-07-05T18:56:40Z</dcterms:modified>
</cp:coreProperties>
</file>